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87" r:id="rId4"/>
    <p:sldId id="266" r:id="rId5"/>
    <p:sldId id="284" r:id="rId6"/>
    <p:sldId id="257" r:id="rId7"/>
    <p:sldId id="302" r:id="rId8"/>
    <p:sldId id="309" r:id="rId9"/>
    <p:sldId id="303" r:id="rId10"/>
    <p:sldId id="289" r:id="rId11"/>
    <p:sldId id="308" r:id="rId12"/>
    <p:sldId id="310" r:id="rId13"/>
    <p:sldId id="290" r:id="rId14"/>
    <p:sldId id="304" r:id="rId15"/>
    <p:sldId id="305" r:id="rId16"/>
    <p:sldId id="288"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79177" autoAdjust="0"/>
  </p:normalViewPr>
  <p:slideViewPr>
    <p:cSldViewPr>
      <p:cViewPr varScale="1">
        <p:scale>
          <a:sx n="88" d="100"/>
          <a:sy n="88" d="100"/>
        </p:scale>
        <p:origin x="-247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634E0-BED6-4FED-9E2C-27F5F3DEB7C6}" type="datetimeFigureOut">
              <a:rPr lang="nl-NL" smtClean="0"/>
              <a:t>25-12-2016</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0F873-B151-4D24-8DC6-ABA014BE9C76}" type="slidenum">
              <a:rPr lang="nl-NL" smtClean="0"/>
              <a:t>‹#›</a:t>
            </a:fld>
            <a:endParaRPr lang="nl-NL"/>
          </a:p>
        </p:txBody>
      </p:sp>
    </p:spTree>
    <p:extLst>
      <p:ext uri="{BB962C8B-B14F-4D97-AF65-F5344CB8AC3E}">
        <p14:creationId xmlns:p14="http://schemas.microsoft.com/office/powerpoint/2010/main" val="148248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Er staan soms aantekeningen onder de slides. </a:t>
            </a:r>
            <a:r>
              <a:rPr lang="nl-NL" dirty="0" smtClean="0"/>
              <a:t>In de workshop werden zowel demo’s uit Show de Fysica I als uit Show de Fysica II gepresenteerd. Show de Fysica I is verkrijgbaar via NVON. Show de Fysica II wordt in december 2017 verwacht.</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1</a:t>
            </a:fld>
            <a:endParaRPr lang="nl-NL"/>
          </a:p>
        </p:txBody>
      </p:sp>
    </p:spTree>
    <p:extLst>
      <p:ext uri="{BB962C8B-B14F-4D97-AF65-F5344CB8AC3E}">
        <p14:creationId xmlns:p14="http://schemas.microsoft.com/office/powerpoint/2010/main" val="189640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0F873-B151-4D24-8DC6-ABA014BE9C76}" type="slidenum">
              <a:rPr lang="nl-NL" smtClean="0"/>
              <a:t>10</a:t>
            </a:fld>
            <a:endParaRPr lang="nl-NL"/>
          </a:p>
        </p:txBody>
      </p:sp>
    </p:spTree>
    <p:extLst>
      <p:ext uri="{BB962C8B-B14F-4D97-AF65-F5344CB8AC3E}">
        <p14:creationId xmlns:p14="http://schemas.microsoft.com/office/powerpoint/2010/main" val="21948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69AAD00-58B5-491A-8D5B-13FDBDE6A94F}" type="slidenum">
              <a:rPr kumimoji="0" lang="en-US" altLang="nl-NL" sz="1200"/>
              <a:pPr/>
              <a:t>12</a:t>
            </a:fld>
            <a:endParaRPr kumimoji="0" lang="en-US" altLang="nl-NL"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r>
              <a:rPr lang="nl-NL" altLang="nl-NL" dirty="0" smtClean="0"/>
              <a:t>In het circus worden soms</a:t>
            </a:r>
            <a:r>
              <a:rPr lang="nl-NL" altLang="nl-NL" baseline="0" dirty="0" smtClean="0"/>
              <a:t> mensen op een stok omhooggetild en dan in evenwicht gehouden. Welke stok is stabieler, die met het kind of die met de moeder? De moeder dus vanwege de grotere rotatietraagheid (grotere massa op zelfde afstand van het draaipunt). Natuurlijk os de moeder veel moeilijker op te tillen, maar het balanceren is gemakkelijker.</a:t>
            </a:r>
            <a:endParaRPr lang="nl-NL" altLang="nl-NL" dirty="0" smtClean="0"/>
          </a:p>
        </p:txBody>
      </p:sp>
    </p:spTree>
    <p:extLst>
      <p:ext uri="{BB962C8B-B14F-4D97-AF65-F5344CB8AC3E}">
        <p14:creationId xmlns:p14="http://schemas.microsoft.com/office/powerpoint/2010/main" val="1808113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52DE7-CB24-4A34-B071-11E768133C18}" type="slidenum">
              <a:rPr lang="en-US"/>
              <a:pPr/>
              <a:t>13</a:t>
            </a:fld>
            <a:endParaRPr lang="en-US"/>
          </a:p>
        </p:txBody>
      </p:sp>
      <p:sp>
        <p:nvSpPr>
          <p:cNvPr id="212994" name="Rectangle 2"/>
          <p:cNvSpPr>
            <a:spLocks noGrp="1" noRot="1" noChangeAspect="1" noChangeArrowheads="1" noTextEdit="1"/>
          </p:cNvSpPr>
          <p:nvPr>
            <p:ph type="sldImg"/>
          </p:nvPr>
        </p:nvSpPr>
        <p:spPr>
          <a:xfrm>
            <a:off x="1143000" y="684213"/>
            <a:ext cx="4572000" cy="3429000"/>
          </a:xfrm>
          <a:ln/>
        </p:spPr>
      </p:sp>
      <p:sp>
        <p:nvSpPr>
          <p:cNvPr id="212995" name="Rectangle 3"/>
          <p:cNvSpPr>
            <a:spLocks noGrp="1" noChangeArrowheads="1"/>
          </p:cNvSpPr>
          <p:nvPr>
            <p:ph type="body" idx="1"/>
          </p:nvPr>
        </p:nvSpPr>
        <p:spPr>
          <a:xfrm>
            <a:off x="685637" y="4343144"/>
            <a:ext cx="5486727" cy="4116482"/>
          </a:xfrm>
        </p:spPr>
        <p:txBody>
          <a:bodyPr/>
          <a:lstStyle/>
          <a:p>
            <a:r>
              <a:rPr lang="en-US" dirty="0" err="1" smtClean="0"/>
              <a:t>Er</a:t>
            </a:r>
            <a:r>
              <a:rPr lang="en-US" dirty="0" smtClean="0"/>
              <a:t> </a:t>
            </a:r>
            <a:r>
              <a:rPr lang="en-US" dirty="0" err="1" smtClean="0"/>
              <a:t>zijn</a:t>
            </a:r>
            <a:r>
              <a:rPr lang="en-US" dirty="0" smtClean="0"/>
              <a:t> </a:t>
            </a:r>
            <a:r>
              <a:rPr lang="en-US" dirty="0" err="1" smtClean="0"/>
              <a:t>populaire</a:t>
            </a:r>
            <a:r>
              <a:rPr lang="en-US" dirty="0" smtClean="0"/>
              <a:t> </a:t>
            </a:r>
            <a:r>
              <a:rPr lang="en-US" dirty="0" err="1" smtClean="0"/>
              <a:t>wedstrijden</a:t>
            </a:r>
            <a:r>
              <a:rPr lang="en-US" dirty="0" smtClean="0"/>
              <a:t> met </a:t>
            </a:r>
            <a:r>
              <a:rPr lang="en-US" dirty="0" err="1" smtClean="0"/>
              <a:t>vallende</a:t>
            </a:r>
            <a:r>
              <a:rPr lang="en-US" dirty="0" smtClean="0"/>
              <a:t> </a:t>
            </a:r>
            <a:r>
              <a:rPr lang="en-US" dirty="0" err="1" smtClean="0"/>
              <a:t>eieren</a:t>
            </a:r>
            <a:r>
              <a:rPr lang="en-US" dirty="0" smtClean="0"/>
              <a:t>. </a:t>
            </a:r>
            <a:r>
              <a:rPr lang="en-US" dirty="0" err="1" smtClean="0"/>
              <a:t>Kinderen</a:t>
            </a:r>
            <a:r>
              <a:rPr lang="en-US" dirty="0" smtClean="0"/>
              <a:t> of </a:t>
            </a:r>
            <a:r>
              <a:rPr lang="en-US" dirty="0" err="1" smtClean="0"/>
              <a:t>leerlingen</a:t>
            </a:r>
            <a:r>
              <a:rPr lang="en-US" dirty="0" smtClean="0"/>
              <a:t> of </a:t>
            </a:r>
            <a:r>
              <a:rPr lang="en-US" dirty="0" err="1" smtClean="0"/>
              <a:t>volwassenen</a:t>
            </a:r>
            <a:r>
              <a:rPr lang="en-US" dirty="0" smtClean="0"/>
              <a:t> </a:t>
            </a:r>
            <a:r>
              <a:rPr lang="en-US" dirty="0" err="1" smtClean="0"/>
              <a:t>moeten</a:t>
            </a:r>
            <a:r>
              <a:rPr lang="en-US" dirty="0" smtClean="0"/>
              <a:t> </a:t>
            </a:r>
            <a:r>
              <a:rPr lang="en-US" dirty="0" err="1" smtClean="0"/>
              <a:t>een</a:t>
            </a:r>
            <a:r>
              <a:rPr lang="en-US" dirty="0" smtClean="0"/>
              <a:t> </a:t>
            </a:r>
            <a:r>
              <a:rPr lang="en-US" dirty="0" err="1" smtClean="0"/>
              <a:t>ei</a:t>
            </a:r>
            <a:r>
              <a:rPr lang="en-US" dirty="0" smtClean="0"/>
              <a:t> zo </a:t>
            </a:r>
            <a:r>
              <a:rPr lang="en-US" dirty="0" err="1" smtClean="0"/>
              <a:t>verpakken</a:t>
            </a:r>
            <a:r>
              <a:rPr lang="en-US" dirty="0" smtClean="0"/>
              <a:t> </a:t>
            </a:r>
            <a:r>
              <a:rPr lang="en-US" dirty="0" err="1" smtClean="0"/>
              <a:t>dat</a:t>
            </a:r>
            <a:r>
              <a:rPr lang="en-US" dirty="0" smtClean="0"/>
              <a:t> het </a:t>
            </a:r>
            <a:r>
              <a:rPr lang="en-US" dirty="0" err="1" smtClean="0"/>
              <a:t>niet</a:t>
            </a:r>
            <a:r>
              <a:rPr lang="en-US" dirty="0" smtClean="0"/>
              <a:t> </a:t>
            </a:r>
            <a:r>
              <a:rPr lang="en-US" dirty="0" err="1" smtClean="0"/>
              <a:t>zal</a:t>
            </a:r>
            <a:r>
              <a:rPr lang="en-US" dirty="0" smtClean="0"/>
              <a:t> </a:t>
            </a:r>
            <a:r>
              <a:rPr lang="en-US" dirty="0" err="1" smtClean="0"/>
              <a:t>breken</a:t>
            </a:r>
            <a:r>
              <a:rPr lang="en-US" dirty="0" smtClean="0"/>
              <a:t> </a:t>
            </a:r>
            <a:r>
              <a:rPr lang="en-US" dirty="0" err="1" smtClean="0"/>
              <a:t>als</a:t>
            </a:r>
            <a:r>
              <a:rPr lang="en-US" dirty="0" smtClean="0"/>
              <a:t> je het </a:t>
            </a:r>
            <a:r>
              <a:rPr lang="en-US" dirty="0" err="1" smtClean="0"/>
              <a:t>laat</a:t>
            </a:r>
            <a:r>
              <a:rPr lang="en-US" dirty="0" smtClean="0"/>
              <a:t> </a:t>
            </a:r>
            <a:r>
              <a:rPr lang="en-US" dirty="0" err="1" smtClean="0"/>
              <a:t>vallen</a:t>
            </a:r>
            <a:r>
              <a:rPr lang="en-US" dirty="0" smtClean="0"/>
              <a:t>. </a:t>
            </a:r>
            <a:r>
              <a:rPr lang="en-US" dirty="0" err="1" smtClean="0"/>
              <a:t>Soms</a:t>
            </a:r>
            <a:r>
              <a:rPr lang="en-US" dirty="0" smtClean="0"/>
              <a:t> </a:t>
            </a:r>
            <a:r>
              <a:rPr lang="en-US" dirty="0" err="1" smtClean="0"/>
              <a:t>gaat</a:t>
            </a:r>
            <a:r>
              <a:rPr lang="en-US" dirty="0" smtClean="0"/>
              <a:t> men</a:t>
            </a:r>
            <a:r>
              <a:rPr lang="en-US" baseline="0" dirty="0" smtClean="0"/>
              <a:t> </a:t>
            </a:r>
            <a:r>
              <a:rPr lang="en-US" baseline="0" dirty="0" err="1" smtClean="0"/>
              <a:t>zelfs</a:t>
            </a:r>
            <a:r>
              <a:rPr lang="en-US" baseline="0" dirty="0" smtClean="0"/>
              <a:t> </a:t>
            </a:r>
            <a:r>
              <a:rPr lang="en-US" baseline="0" dirty="0" err="1" smtClean="0"/>
              <a:t>een</a:t>
            </a:r>
            <a:r>
              <a:rPr lang="en-US" baseline="0" dirty="0" smtClean="0"/>
              <a:t> </a:t>
            </a:r>
            <a:r>
              <a:rPr lang="en-US" baseline="0" dirty="0" err="1" smtClean="0"/>
              <a:t>paar</a:t>
            </a:r>
            <a:r>
              <a:rPr lang="en-US" baseline="0" dirty="0" smtClean="0"/>
              <a:t> </a:t>
            </a:r>
            <a:r>
              <a:rPr lang="en-US" baseline="0" dirty="0" err="1" smtClean="0"/>
              <a:t>verdiepingen</a:t>
            </a:r>
            <a:r>
              <a:rPr lang="en-US" baseline="0" dirty="0" smtClean="0"/>
              <a:t> </a:t>
            </a:r>
            <a:r>
              <a:rPr lang="en-US" baseline="0" dirty="0" err="1" smtClean="0"/>
              <a:t>hoger</a:t>
            </a:r>
            <a:r>
              <a:rPr lang="en-US" baseline="0" dirty="0" smtClean="0"/>
              <a:t> om de </a:t>
            </a:r>
            <a:r>
              <a:rPr lang="en-US" baseline="0" dirty="0" err="1" smtClean="0"/>
              <a:t>uiteindelijke</a:t>
            </a:r>
            <a:r>
              <a:rPr lang="en-US" baseline="0" dirty="0" smtClean="0"/>
              <a:t> </a:t>
            </a:r>
            <a:r>
              <a:rPr lang="en-US" baseline="0" dirty="0" err="1" smtClean="0"/>
              <a:t>valproef</a:t>
            </a:r>
            <a:r>
              <a:rPr lang="en-US" baseline="0" dirty="0" smtClean="0"/>
              <a:t> </a:t>
            </a:r>
            <a:r>
              <a:rPr lang="en-US" baseline="0" dirty="0" err="1" smtClean="0"/>
              <a:t>te</a:t>
            </a:r>
            <a:r>
              <a:rPr lang="en-US" baseline="0" dirty="0" smtClean="0"/>
              <a:t> </a:t>
            </a:r>
            <a:r>
              <a:rPr lang="en-US" baseline="0" dirty="0" err="1" smtClean="0"/>
              <a:t>doen</a:t>
            </a:r>
            <a:r>
              <a:rPr lang="en-US" baseline="0" dirty="0" smtClean="0"/>
              <a:t>. </a:t>
            </a:r>
            <a:r>
              <a:rPr lang="en-US" baseline="0" dirty="0" err="1" smtClean="0"/>
              <a:t>Bij</a:t>
            </a:r>
            <a:r>
              <a:rPr lang="en-US" baseline="0" dirty="0" smtClean="0"/>
              <a:t> de </a:t>
            </a:r>
            <a:r>
              <a:rPr lang="en-US" baseline="0" dirty="0" err="1" smtClean="0"/>
              <a:t>verpakking</a:t>
            </a:r>
            <a:r>
              <a:rPr lang="en-US" baseline="0" dirty="0" smtClean="0"/>
              <a:t> </a:t>
            </a:r>
            <a:r>
              <a:rPr lang="en-US" baseline="0" dirty="0" err="1" smtClean="0"/>
              <a:t>zie</a:t>
            </a:r>
            <a:r>
              <a:rPr lang="en-US" baseline="0" dirty="0" smtClean="0"/>
              <a:t> je </a:t>
            </a:r>
            <a:r>
              <a:rPr lang="en-US" baseline="0" dirty="0" err="1" smtClean="0"/>
              <a:t>vooral</a:t>
            </a:r>
            <a:r>
              <a:rPr lang="en-US" baseline="0" dirty="0" smtClean="0"/>
              <a:t> trial-and-error </a:t>
            </a:r>
            <a:r>
              <a:rPr lang="en-US" baseline="0" dirty="0" err="1" smtClean="0"/>
              <a:t>constructies</a:t>
            </a:r>
            <a:r>
              <a:rPr lang="en-US" baseline="0" dirty="0" smtClean="0"/>
              <a:t>. </a:t>
            </a:r>
            <a:r>
              <a:rPr lang="en-US" dirty="0" err="1" smtClean="0"/>
              <a:t>Toepassing</a:t>
            </a:r>
            <a:r>
              <a:rPr lang="en-US" dirty="0" smtClean="0"/>
              <a:t> van de twee </a:t>
            </a:r>
            <a:r>
              <a:rPr lang="en-US" dirty="0" err="1" smtClean="0"/>
              <a:t>basisbegrippen</a:t>
            </a:r>
            <a:r>
              <a:rPr lang="en-US" dirty="0" smtClean="0"/>
              <a:t>: </a:t>
            </a:r>
            <a:r>
              <a:rPr lang="en-US" dirty="0" err="1" smtClean="0"/>
              <a:t>spreiding</a:t>
            </a:r>
            <a:r>
              <a:rPr lang="en-US" baseline="0" dirty="0" smtClean="0"/>
              <a:t> van </a:t>
            </a:r>
            <a:r>
              <a:rPr lang="en-US" baseline="0" dirty="0" err="1" smtClean="0"/>
              <a:t>krachten</a:t>
            </a:r>
            <a:r>
              <a:rPr lang="en-US" baseline="0" dirty="0" smtClean="0"/>
              <a:t> </a:t>
            </a:r>
            <a:r>
              <a:rPr lang="en-US" baseline="0" dirty="0" err="1" smtClean="0"/>
              <a:t>en</a:t>
            </a:r>
            <a:r>
              <a:rPr lang="en-US" baseline="0" dirty="0" smtClean="0"/>
              <a:t> </a:t>
            </a:r>
            <a:r>
              <a:rPr lang="en-US" baseline="0" dirty="0" err="1" smtClean="0"/>
              <a:t>verlenging</a:t>
            </a:r>
            <a:r>
              <a:rPr lang="en-US" baseline="0" dirty="0" smtClean="0"/>
              <a:t> van de </a:t>
            </a:r>
            <a:r>
              <a:rPr lang="en-US" baseline="0" dirty="0" err="1" smtClean="0"/>
              <a:t>remweg</a:t>
            </a:r>
            <a:r>
              <a:rPr lang="en-US" baseline="0" dirty="0" smtClean="0"/>
              <a:t> of </a:t>
            </a:r>
            <a:r>
              <a:rPr lang="en-US" baseline="0" dirty="0" err="1" smtClean="0"/>
              <a:t>remtijd</a:t>
            </a:r>
            <a:r>
              <a:rPr lang="en-US" baseline="0" dirty="0" smtClean="0"/>
              <a:t> </a:t>
            </a:r>
            <a:r>
              <a:rPr lang="en-US" baseline="0" dirty="0" err="1" smtClean="0"/>
              <a:t>resulteert</a:t>
            </a:r>
            <a:r>
              <a:rPr lang="en-US" baseline="0" dirty="0" smtClean="0"/>
              <a:t> in </a:t>
            </a:r>
            <a:r>
              <a:rPr lang="en-US" baseline="0" dirty="0" err="1" smtClean="0"/>
              <a:t>een</a:t>
            </a:r>
            <a:r>
              <a:rPr lang="en-US" baseline="0" dirty="0" smtClean="0"/>
              <a:t> </a:t>
            </a:r>
            <a:r>
              <a:rPr lang="en-US" baseline="0" dirty="0" err="1" smtClean="0"/>
              <a:t>veel</a:t>
            </a:r>
            <a:r>
              <a:rPr lang="en-US" baseline="0" dirty="0" smtClean="0"/>
              <a:t> </a:t>
            </a:r>
            <a:r>
              <a:rPr lang="en-US" baseline="0" dirty="0" err="1" smtClean="0"/>
              <a:t>beter</a:t>
            </a:r>
            <a:r>
              <a:rPr lang="en-US" baseline="0" dirty="0" smtClean="0"/>
              <a:t> </a:t>
            </a:r>
            <a:r>
              <a:rPr lang="en-US" baseline="0" dirty="0" err="1" smtClean="0"/>
              <a:t>ontwerp</a:t>
            </a:r>
            <a:r>
              <a:rPr lang="en-US" baseline="0" dirty="0" smtClean="0"/>
              <a:t> </a:t>
            </a:r>
            <a:r>
              <a:rPr lang="en-US" baseline="0" dirty="0" err="1" smtClean="0"/>
              <a:t>voor</a:t>
            </a:r>
            <a:r>
              <a:rPr lang="en-US" baseline="0" dirty="0" smtClean="0"/>
              <a:t> de </a:t>
            </a:r>
            <a:r>
              <a:rPr lang="en-US" baseline="0" dirty="0" err="1" smtClean="0"/>
              <a:t>wedstrijd</a:t>
            </a:r>
            <a:r>
              <a:rPr lang="en-US" baseline="0" dirty="0" smtClean="0"/>
              <a:t> met </a:t>
            </a:r>
            <a:r>
              <a:rPr lang="en-US" baseline="0" dirty="0" err="1" smtClean="0"/>
              <a:t>vallende</a:t>
            </a:r>
            <a:r>
              <a:rPr lang="en-US" baseline="0" dirty="0" smtClean="0"/>
              <a:t> </a:t>
            </a:r>
            <a:r>
              <a:rPr lang="en-US" baseline="0" dirty="0" err="1" smtClean="0"/>
              <a:t>eieren</a:t>
            </a:r>
            <a:r>
              <a:rPr lang="en-US" baseline="0" dirty="0" smtClean="0"/>
              <a:t>. </a:t>
            </a:r>
            <a:r>
              <a:rPr lang="en-US" dirty="0" err="1" smtClean="0"/>
              <a:t>Ook</a:t>
            </a:r>
            <a:r>
              <a:rPr lang="en-US" dirty="0" smtClean="0"/>
              <a:t> </a:t>
            </a:r>
            <a:r>
              <a:rPr lang="en-US" dirty="0" err="1" smtClean="0"/>
              <a:t>basisschool</a:t>
            </a:r>
            <a:r>
              <a:rPr lang="en-US" dirty="0" smtClean="0"/>
              <a:t> </a:t>
            </a:r>
            <a:r>
              <a:rPr lang="en-US" dirty="0" err="1" smtClean="0"/>
              <a:t>kinderen</a:t>
            </a:r>
            <a:r>
              <a:rPr lang="en-US" dirty="0" smtClean="0"/>
              <a:t> </a:t>
            </a:r>
            <a:r>
              <a:rPr lang="en-US" dirty="0" err="1" smtClean="0"/>
              <a:t>kunnen</a:t>
            </a:r>
            <a:r>
              <a:rPr lang="en-US" dirty="0" smtClean="0"/>
              <a:t> </a:t>
            </a:r>
            <a:r>
              <a:rPr lang="en-US" dirty="0" err="1" smtClean="0"/>
              <a:t>iets</a:t>
            </a:r>
            <a:r>
              <a:rPr lang="en-US" dirty="0" smtClean="0"/>
              <a:t> met die twee </a:t>
            </a:r>
            <a:r>
              <a:rPr lang="en-US" dirty="0" err="1" smtClean="0"/>
              <a:t>principes</a:t>
            </a:r>
            <a:r>
              <a:rPr lang="en-US" dirty="0" smtClean="0"/>
              <a:t>. </a:t>
            </a:r>
            <a:r>
              <a:rPr lang="en-US" dirty="0" err="1" smtClean="0"/>
              <a:t>Mijn</a:t>
            </a:r>
            <a:r>
              <a:rPr lang="en-US" dirty="0" smtClean="0"/>
              <a:t> </a:t>
            </a:r>
            <a:r>
              <a:rPr lang="en-US" dirty="0" err="1" smtClean="0"/>
              <a:t>manier</a:t>
            </a:r>
            <a:r>
              <a:rPr lang="en-US" dirty="0" smtClean="0"/>
              <a:t> is </a:t>
            </a:r>
            <a:r>
              <a:rPr lang="en-US" dirty="0" err="1" smtClean="0"/>
              <a:t>ze</a:t>
            </a:r>
            <a:r>
              <a:rPr lang="en-US" dirty="0" smtClean="0"/>
              <a:t> </a:t>
            </a:r>
            <a:r>
              <a:rPr lang="en-US" dirty="0" err="1" smtClean="0"/>
              <a:t>eerst</a:t>
            </a:r>
            <a:r>
              <a:rPr lang="en-US" dirty="0" smtClean="0"/>
              <a:t> trial and error </a:t>
            </a:r>
            <a:r>
              <a:rPr lang="en-US" dirty="0" err="1" smtClean="0"/>
              <a:t>te</a:t>
            </a:r>
            <a:r>
              <a:rPr lang="en-US" dirty="0" smtClean="0"/>
              <a:t> </a:t>
            </a:r>
            <a:r>
              <a:rPr lang="en-US" dirty="0" err="1" smtClean="0"/>
              <a:t>laten</a:t>
            </a:r>
            <a:r>
              <a:rPr lang="en-US" dirty="0" smtClean="0"/>
              <a:t> </a:t>
            </a:r>
            <a:r>
              <a:rPr lang="en-US" dirty="0" err="1" smtClean="0"/>
              <a:t>werken</a:t>
            </a:r>
            <a:r>
              <a:rPr lang="en-US" dirty="0" smtClean="0"/>
              <a:t> </a:t>
            </a:r>
            <a:r>
              <a:rPr lang="en-US" dirty="0" err="1" smtClean="0"/>
              <a:t>en</a:t>
            </a:r>
            <a:r>
              <a:rPr lang="en-US" dirty="0" smtClean="0"/>
              <a:t> </a:t>
            </a:r>
            <a:r>
              <a:rPr lang="en-US" dirty="0" err="1" smtClean="0"/>
              <a:t>dan</a:t>
            </a:r>
            <a:r>
              <a:rPr lang="en-US" dirty="0" smtClean="0"/>
              <a:t> op </a:t>
            </a:r>
            <a:r>
              <a:rPr lang="en-US" dirty="0" err="1" smtClean="0"/>
              <a:t>een</a:t>
            </a:r>
            <a:r>
              <a:rPr lang="en-US" dirty="0" smtClean="0"/>
              <a:t> </a:t>
            </a:r>
            <a:r>
              <a:rPr lang="en-US" dirty="0" err="1" smtClean="0"/>
              <a:t>gegeven</a:t>
            </a:r>
            <a:r>
              <a:rPr lang="en-US" dirty="0" smtClean="0"/>
              <a:t> moment de </a:t>
            </a:r>
            <a:r>
              <a:rPr lang="en-US" dirty="0" err="1" smtClean="0"/>
              <a:t>principes</a:t>
            </a:r>
            <a:r>
              <a:rPr lang="en-US" dirty="0" smtClean="0"/>
              <a:t> </a:t>
            </a:r>
            <a:r>
              <a:rPr lang="en-US" dirty="0" err="1" smtClean="0"/>
              <a:t>te</a:t>
            </a:r>
            <a:r>
              <a:rPr lang="en-US" dirty="0" smtClean="0"/>
              <a:t> </a:t>
            </a:r>
            <a:r>
              <a:rPr lang="en-US" dirty="0" err="1" smtClean="0"/>
              <a:t>introduceren</a:t>
            </a:r>
            <a:r>
              <a:rPr lang="en-US" dirty="0" smtClean="0"/>
              <a:t>.</a:t>
            </a:r>
            <a:endParaRPr lang="en-US" dirty="0"/>
          </a:p>
        </p:txBody>
      </p:sp>
    </p:spTree>
    <p:extLst>
      <p:ext uri="{BB962C8B-B14F-4D97-AF65-F5344CB8AC3E}">
        <p14:creationId xmlns:p14="http://schemas.microsoft.com/office/powerpoint/2010/main" val="368520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2230B-BC47-4055-A8FD-BD06A85F80A3}" type="slidenum">
              <a:rPr lang="en-US"/>
              <a:pPr/>
              <a:t>14</a:t>
            </a:fld>
            <a:endParaRPr lang="en-US"/>
          </a:p>
        </p:txBody>
      </p:sp>
      <p:sp>
        <p:nvSpPr>
          <p:cNvPr id="215042" name="Rectangle 2"/>
          <p:cNvSpPr>
            <a:spLocks noGrp="1" noRot="1" noChangeAspect="1" noChangeArrowheads="1" noTextEdit="1"/>
          </p:cNvSpPr>
          <p:nvPr>
            <p:ph type="sldImg"/>
          </p:nvPr>
        </p:nvSpPr>
        <p:spPr>
          <a:xfrm>
            <a:off x="1143000" y="684213"/>
            <a:ext cx="4572000" cy="3429000"/>
          </a:xfrm>
          <a:ln/>
        </p:spPr>
      </p:sp>
      <p:sp>
        <p:nvSpPr>
          <p:cNvPr id="215043" name="Rectangle 3"/>
          <p:cNvSpPr>
            <a:spLocks noGrp="1" noChangeArrowheads="1"/>
          </p:cNvSpPr>
          <p:nvPr>
            <p:ph type="body" idx="1"/>
          </p:nvPr>
        </p:nvSpPr>
        <p:spPr>
          <a:xfrm>
            <a:off x="685637" y="4343144"/>
            <a:ext cx="5486727" cy="4116482"/>
          </a:xfrm>
        </p:spPr>
        <p:txBody>
          <a:bodyPr/>
          <a:lstStyle/>
          <a:p>
            <a:r>
              <a:rPr lang="en-US" dirty="0" err="1" smtClean="0"/>
              <a:t>Allemaal</a:t>
            </a:r>
            <a:r>
              <a:rPr lang="en-US" dirty="0" smtClean="0"/>
              <a:t> </a:t>
            </a:r>
            <a:r>
              <a:rPr lang="en-US" dirty="0" err="1" smtClean="0"/>
              <a:t>voorbeelden</a:t>
            </a:r>
            <a:r>
              <a:rPr lang="en-US" dirty="0" smtClean="0"/>
              <a:t> van </a:t>
            </a:r>
            <a:r>
              <a:rPr lang="en-US" dirty="0" err="1" smtClean="0"/>
              <a:t>zaken</a:t>
            </a:r>
            <a:r>
              <a:rPr lang="en-US" dirty="0" smtClean="0"/>
              <a:t> die de </a:t>
            </a:r>
            <a:r>
              <a:rPr lang="en-US" dirty="0" err="1" smtClean="0"/>
              <a:t>principes</a:t>
            </a:r>
            <a:r>
              <a:rPr lang="en-US" dirty="0" smtClean="0"/>
              <a:t> van </a:t>
            </a:r>
            <a:r>
              <a:rPr lang="en-US" dirty="0" err="1" smtClean="0"/>
              <a:t>spreiden</a:t>
            </a:r>
            <a:r>
              <a:rPr lang="en-US" dirty="0" smtClean="0"/>
              <a:t> van </a:t>
            </a:r>
            <a:r>
              <a:rPr lang="en-US" dirty="0" err="1" smtClean="0"/>
              <a:t>kracht</a:t>
            </a:r>
            <a:r>
              <a:rPr lang="en-US" dirty="0" smtClean="0"/>
              <a:t> </a:t>
            </a:r>
            <a:r>
              <a:rPr lang="en-US" dirty="0" err="1" smtClean="0"/>
              <a:t>en</a:t>
            </a:r>
            <a:r>
              <a:rPr lang="en-US" dirty="0" smtClean="0"/>
              <a:t> </a:t>
            </a:r>
            <a:r>
              <a:rPr lang="en-US" dirty="0" err="1" smtClean="0"/>
              <a:t>verlengen</a:t>
            </a:r>
            <a:r>
              <a:rPr lang="en-US" dirty="0" smtClean="0"/>
              <a:t> van </a:t>
            </a:r>
            <a:r>
              <a:rPr lang="en-US" dirty="0" err="1" smtClean="0"/>
              <a:t>remweg</a:t>
            </a:r>
            <a:r>
              <a:rPr lang="en-US" dirty="0" smtClean="0"/>
              <a:t> </a:t>
            </a:r>
            <a:r>
              <a:rPr lang="en-US" dirty="0" err="1" smtClean="0"/>
              <a:t>gebruiken</a:t>
            </a:r>
            <a:r>
              <a:rPr lang="en-US" dirty="0" smtClean="0"/>
              <a:t>. De </a:t>
            </a:r>
            <a:r>
              <a:rPr lang="en-US" dirty="0" err="1" smtClean="0"/>
              <a:t>veiligheidsgordel</a:t>
            </a:r>
            <a:r>
              <a:rPr lang="en-US" dirty="0" smtClean="0"/>
              <a:t> is breed (</a:t>
            </a:r>
            <a:r>
              <a:rPr lang="en-US" dirty="0" err="1" smtClean="0"/>
              <a:t>spreiding</a:t>
            </a:r>
            <a:r>
              <a:rPr lang="en-US" dirty="0" smtClean="0"/>
              <a:t>) </a:t>
            </a:r>
            <a:r>
              <a:rPr lang="en-US" dirty="0" err="1" smtClean="0"/>
              <a:t>en</a:t>
            </a:r>
            <a:r>
              <a:rPr lang="en-US" dirty="0" smtClean="0"/>
              <a:t> </a:t>
            </a:r>
            <a:r>
              <a:rPr lang="en-US" dirty="0" err="1" smtClean="0"/>
              <a:t>beweegt</a:t>
            </a:r>
            <a:r>
              <a:rPr lang="en-US" dirty="0" smtClean="0"/>
              <a:t> nog </a:t>
            </a:r>
            <a:r>
              <a:rPr lang="en-US" dirty="0" err="1" smtClean="0"/>
              <a:t>mee</a:t>
            </a:r>
            <a:r>
              <a:rPr lang="en-US" dirty="0" smtClean="0"/>
              <a:t> </a:t>
            </a:r>
            <a:r>
              <a:rPr lang="en-US" dirty="0" err="1" smtClean="0"/>
              <a:t>terwijl</a:t>
            </a:r>
            <a:r>
              <a:rPr lang="en-US" dirty="0" smtClean="0"/>
              <a:t> de bumper al </a:t>
            </a:r>
            <a:r>
              <a:rPr lang="en-US" dirty="0" err="1" smtClean="0"/>
              <a:t>tegen</a:t>
            </a:r>
            <a:r>
              <a:rPr lang="en-US" dirty="0" smtClean="0"/>
              <a:t> de </a:t>
            </a:r>
            <a:r>
              <a:rPr lang="en-US" dirty="0" err="1" smtClean="0"/>
              <a:t>muur</a:t>
            </a:r>
            <a:r>
              <a:rPr lang="en-US" dirty="0" smtClean="0"/>
              <a:t> </a:t>
            </a:r>
            <a:r>
              <a:rPr lang="en-US" dirty="0" err="1" smtClean="0"/>
              <a:t>staat</a:t>
            </a:r>
            <a:r>
              <a:rPr lang="en-US" dirty="0" smtClean="0"/>
              <a:t> (</a:t>
            </a:r>
            <a:r>
              <a:rPr lang="en-US" dirty="0" err="1" smtClean="0"/>
              <a:t>verlenging</a:t>
            </a:r>
            <a:r>
              <a:rPr lang="en-US" dirty="0" smtClean="0"/>
              <a:t> </a:t>
            </a:r>
            <a:r>
              <a:rPr lang="en-US" dirty="0" err="1" smtClean="0"/>
              <a:t>remweg</a:t>
            </a:r>
            <a:r>
              <a:rPr lang="en-US" dirty="0" smtClean="0"/>
              <a:t>).</a:t>
            </a:r>
            <a:r>
              <a:rPr lang="en-US" baseline="0" dirty="0" smtClean="0"/>
              <a:t> </a:t>
            </a:r>
            <a:r>
              <a:rPr lang="en-US" baseline="0" dirty="0" err="1" smtClean="0"/>
              <a:t>Bij</a:t>
            </a:r>
            <a:r>
              <a:rPr lang="en-US" baseline="0" dirty="0" smtClean="0"/>
              <a:t> het </a:t>
            </a:r>
            <a:r>
              <a:rPr lang="en-US" baseline="0" dirty="0" err="1" smtClean="0"/>
              <a:t>vangen</a:t>
            </a:r>
            <a:r>
              <a:rPr lang="en-US" baseline="0" dirty="0" smtClean="0"/>
              <a:t> van de basketball </a:t>
            </a:r>
            <a:r>
              <a:rPr lang="en-US" baseline="0" dirty="0" err="1" smtClean="0"/>
              <a:t>beweegt</a:t>
            </a:r>
            <a:r>
              <a:rPr lang="en-US" baseline="0" dirty="0" smtClean="0"/>
              <a:t> de arm </a:t>
            </a:r>
            <a:r>
              <a:rPr lang="en-US" baseline="0" dirty="0" err="1" smtClean="0"/>
              <a:t>achteruit</a:t>
            </a:r>
            <a:r>
              <a:rPr lang="en-US" baseline="0" dirty="0" smtClean="0"/>
              <a:t> (</a:t>
            </a:r>
            <a:r>
              <a:rPr lang="en-US" baseline="0" dirty="0" err="1" smtClean="0"/>
              <a:t>verlenging</a:t>
            </a:r>
            <a:r>
              <a:rPr lang="en-US" baseline="0" dirty="0" smtClean="0"/>
              <a:t> </a:t>
            </a:r>
            <a:r>
              <a:rPr lang="en-US" baseline="0" dirty="0" err="1" smtClean="0"/>
              <a:t>remweg</a:t>
            </a:r>
            <a:r>
              <a:rPr lang="en-US" baseline="0" dirty="0" smtClean="0"/>
              <a:t>). </a:t>
            </a:r>
            <a:r>
              <a:rPr lang="en-US" baseline="0" dirty="0" err="1" smtClean="0"/>
              <a:t>Bij</a:t>
            </a:r>
            <a:r>
              <a:rPr lang="en-US" baseline="0" dirty="0" smtClean="0"/>
              <a:t> het </a:t>
            </a:r>
            <a:r>
              <a:rPr lang="en-US" baseline="0" dirty="0" err="1" smtClean="0"/>
              <a:t>stoppen</a:t>
            </a:r>
            <a:r>
              <a:rPr lang="en-US" baseline="0" dirty="0" smtClean="0"/>
              <a:t> van </a:t>
            </a:r>
            <a:r>
              <a:rPr lang="en-US" baseline="0" dirty="0" err="1" smtClean="0"/>
              <a:t>een</a:t>
            </a:r>
            <a:r>
              <a:rPr lang="en-US" baseline="0" dirty="0" smtClean="0"/>
              <a:t> </a:t>
            </a:r>
            <a:r>
              <a:rPr lang="en-US" baseline="0" dirty="0" err="1" smtClean="0"/>
              <a:t>voetbal</a:t>
            </a:r>
            <a:r>
              <a:rPr lang="en-US" baseline="0" dirty="0" smtClean="0"/>
              <a:t>, is het been in de </a:t>
            </a:r>
            <a:r>
              <a:rPr lang="en-US" baseline="0" dirty="0" err="1" smtClean="0"/>
              <a:t>lucht</a:t>
            </a:r>
            <a:r>
              <a:rPr lang="en-US" baseline="0" dirty="0" smtClean="0"/>
              <a:t> </a:t>
            </a:r>
            <a:r>
              <a:rPr lang="en-US" baseline="0" dirty="0" err="1" smtClean="0"/>
              <a:t>en</a:t>
            </a:r>
            <a:r>
              <a:rPr lang="en-US" baseline="0" dirty="0" smtClean="0"/>
              <a:t> </a:t>
            </a:r>
            <a:r>
              <a:rPr lang="en-US" baseline="0" dirty="0" err="1" smtClean="0"/>
              <a:t>beweegt</a:t>
            </a:r>
            <a:r>
              <a:rPr lang="en-US" baseline="0" dirty="0" smtClean="0"/>
              <a:t> nog wat </a:t>
            </a:r>
            <a:r>
              <a:rPr lang="en-US" baseline="0" dirty="0" err="1" smtClean="0"/>
              <a:t>mee</a:t>
            </a:r>
            <a:r>
              <a:rPr lang="en-US" baseline="0" dirty="0" smtClean="0"/>
              <a:t> met de </a:t>
            </a:r>
            <a:r>
              <a:rPr lang="en-US" baseline="0" dirty="0" err="1" smtClean="0"/>
              <a:t>bal</a:t>
            </a:r>
            <a:r>
              <a:rPr lang="en-US" baseline="0" dirty="0" smtClean="0"/>
              <a:t> (</a:t>
            </a:r>
            <a:r>
              <a:rPr lang="en-US" baseline="0" dirty="0" err="1" smtClean="0"/>
              <a:t>verlenging</a:t>
            </a:r>
            <a:r>
              <a:rPr lang="en-US" baseline="0" dirty="0" smtClean="0"/>
              <a:t> </a:t>
            </a:r>
            <a:r>
              <a:rPr lang="en-US" baseline="0" dirty="0" err="1" smtClean="0"/>
              <a:t>remweg</a:t>
            </a:r>
            <a:r>
              <a:rPr lang="en-US" baseline="0" dirty="0" smtClean="0"/>
              <a:t>). </a:t>
            </a:r>
            <a:r>
              <a:rPr lang="en-US" baseline="0" dirty="0" err="1" smtClean="0"/>
              <a:t>Bij</a:t>
            </a:r>
            <a:r>
              <a:rPr lang="en-US" baseline="0" dirty="0" smtClean="0"/>
              <a:t> </a:t>
            </a:r>
            <a:r>
              <a:rPr lang="en-US" baseline="0" dirty="0" err="1" smtClean="0"/>
              <a:t>boksen</a:t>
            </a:r>
            <a:r>
              <a:rPr lang="en-US" baseline="0" dirty="0" smtClean="0"/>
              <a:t> </a:t>
            </a:r>
            <a:r>
              <a:rPr lang="en-US" baseline="0" dirty="0" err="1" smtClean="0"/>
              <a:t>worden</a:t>
            </a:r>
            <a:r>
              <a:rPr lang="en-US" baseline="0" dirty="0" smtClean="0"/>
              <a:t> de </a:t>
            </a:r>
            <a:r>
              <a:rPr lang="en-US" baseline="0" dirty="0" err="1" smtClean="0"/>
              <a:t>krachten</a:t>
            </a:r>
            <a:r>
              <a:rPr lang="en-US" baseline="0" dirty="0" smtClean="0"/>
              <a:t> </a:t>
            </a:r>
            <a:r>
              <a:rPr lang="en-US" baseline="0" dirty="0" err="1" smtClean="0"/>
              <a:t>gespreid</a:t>
            </a:r>
            <a:r>
              <a:rPr lang="en-US" baseline="0" dirty="0" smtClean="0"/>
              <a:t> door de </a:t>
            </a:r>
            <a:r>
              <a:rPr lang="en-US" baseline="0" dirty="0" err="1" smtClean="0"/>
              <a:t>handschoen</a:t>
            </a:r>
            <a:r>
              <a:rPr lang="en-US" baseline="0" dirty="0" smtClean="0"/>
              <a:t> </a:t>
            </a:r>
            <a:r>
              <a:rPr lang="en-US" baseline="0" dirty="0" err="1" smtClean="0"/>
              <a:t>en</a:t>
            </a:r>
            <a:r>
              <a:rPr lang="en-US" baseline="0" dirty="0" smtClean="0"/>
              <a:t> </a:t>
            </a:r>
            <a:r>
              <a:rPr lang="en-US" baseline="0" dirty="0" err="1" smtClean="0"/>
              <a:t>als</a:t>
            </a:r>
            <a:r>
              <a:rPr lang="en-US" baseline="0" dirty="0" smtClean="0"/>
              <a:t> je </a:t>
            </a:r>
            <a:r>
              <a:rPr lang="en-US" baseline="0" dirty="0" err="1" smtClean="0"/>
              <a:t>een</a:t>
            </a:r>
            <a:r>
              <a:rPr lang="en-US" baseline="0" dirty="0" smtClean="0"/>
              <a:t> </a:t>
            </a:r>
            <a:r>
              <a:rPr lang="en-US" baseline="0" dirty="0" err="1" smtClean="0"/>
              <a:t>dreun</a:t>
            </a:r>
            <a:r>
              <a:rPr lang="en-US" baseline="0" dirty="0" smtClean="0"/>
              <a:t> </a:t>
            </a:r>
            <a:r>
              <a:rPr lang="en-US" baseline="0" dirty="0" err="1" smtClean="0"/>
              <a:t>dreigt</a:t>
            </a:r>
            <a:r>
              <a:rPr lang="en-US" baseline="0" dirty="0" smtClean="0"/>
              <a:t> </a:t>
            </a:r>
            <a:r>
              <a:rPr lang="en-US" baseline="0" dirty="0" err="1" smtClean="0"/>
              <a:t>te</a:t>
            </a:r>
            <a:r>
              <a:rPr lang="en-US" baseline="0" dirty="0" smtClean="0"/>
              <a:t> </a:t>
            </a:r>
            <a:r>
              <a:rPr lang="en-US" baseline="0" dirty="0" err="1" smtClean="0"/>
              <a:t>krijgen</a:t>
            </a:r>
            <a:r>
              <a:rPr lang="en-US" baseline="0" dirty="0" smtClean="0"/>
              <a:t>, </a:t>
            </a:r>
            <a:r>
              <a:rPr lang="en-US" baseline="0" dirty="0" err="1" smtClean="0"/>
              <a:t>beweeg</a:t>
            </a:r>
            <a:r>
              <a:rPr lang="en-US" baseline="0" dirty="0" smtClean="0"/>
              <a:t> je met het </a:t>
            </a:r>
            <a:r>
              <a:rPr lang="en-US" baseline="0" dirty="0" err="1" smtClean="0"/>
              <a:t>gezicht</a:t>
            </a:r>
            <a:r>
              <a:rPr lang="en-US" baseline="0" dirty="0" smtClean="0"/>
              <a:t> </a:t>
            </a:r>
            <a:r>
              <a:rPr lang="en-US" baseline="0" dirty="0" err="1" smtClean="0"/>
              <a:t>naar</a:t>
            </a:r>
            <a:r>
              <a:rPr lang="en-US" baseline="0" dirty="0" smtClean="0"/>
              <a:t> </a:t>
            </a:r>
            <a:r>
              <a:rPr lang="en-US" baseline="0" dirty="0" err="1" smtClean="0"/>
              <a:t>achteren</a:t>
            </a:r>
            <a:r>
              <a:rPr lang="en-US" baseline="0" dirty="0" smtClean="0"/>
              <a:t> (</a:t>
            </a:r>
            <a:r>
              <a:rPr lang="en-US" baseline="0" dirty="0" err="1" smtClean="0"/>
              <a:t>verlenging</a:t>
            </a:r>
            <a:r>
              <a:rPr lang="en-US" baseline="0" dirty="0" smtClean="0"/>
              <a:t> van </a:t>
            </a:r>
            <a:r>
              <a:rPr lang="en-US" baseline="0" dirty="0" err="1" smtClean="0"/>
              <a:t>remweg</a:t>
            </a:r>
            <a:r>
              <a:rPr lang="en-US" baseline="0" dirty="0" smtClean="0"/>
              <a:t>). Maar </a:t>
            </a:r>
            <a:r>
              <a:rPr lang="en-US" baseline="0" dirty="0" err="1" smtClean="0"/>
              <a:t>dat</a:t>
            </a:r>
            <a:r>
              <a:rPr lang="en-US" baseline="0" dirty="0" smtClean="0"/>
              <a:t> </a:t>
            </a:r>
            <a:r>
              <a:rPr lang="en-US" baseline="0" dirty="0" err="1" smtClean="0"/>
              <a:t>gezicht</a:t>
            </a:r>
            <a:r>
              <a:rPr lang="en-US" baseline="0" dirty="0" smtClean="0"/>
              <a:t> </a:t>
            </a:r>
            <a:r>
              <a:rPr lang="en-US" baseline="0" dirty="0" err="1" smtClean="0"/>
              <a:t>moet</a:t>
            </a:r>
            <a:r>
              <a:rPr lang="en-US" baseline="0" dirty="0" smtClean="0"/>
              <a:t> </a:t>
            </a:r>
            <a:r>
              <a:rPr lang="en-US" baseline="0" dirty="0" err="1" smtClean="0"/>
              <a:t>dan</a:t>
            </a:r>
            <a:r>
              <a:rPr lang="en-US" baseline="0" dirty="0" smtClean="0"/>
              <a:t> </a:t>
            </a:r>
            <a:r>
              <a:rPr lang="en-US" baseline="0" dirty="0" err="1" smtClean="0"/>
              <a:t>weer</a:t>
            </a:r>
            <a:r>
              <a:rPr lang="en-US" baseline="0" dirty="0" smtClean="0"/>
              <a:t> </a:t>
            </a:r>
            <a:r>
              <a:rPr lang="en-US" baseline="0" dirty="0" err="1" smtClean="0"/>
              <a:t>naar</a:t>
            </a:r>
            <a:r>
              <a:rPr lang="en-US" baseline="0" dirty="0" smtClean="0"/>
              <a:t> </a:t>
            </a:r>
            <a:r>
              <a:rPr lang="en-US" baseline="0" dirty="0" err="1" smtClean="0"/>
              <a:t>voren</a:t>
            </a:r>
            <a:r>
              <a:rPr lang="en-US" baseline="0" dirty="0" smtClean="0"/>
              <a:t>, </a:t>
            </a:r>
            <a:r>
              <a:rPr lang="en-US" baseline="0" dirty="0" err="1" smtClean="0"/>
              <a:t>en</a:t>
            </a:r>
            <a:r>
              <a:rPr lang="en-US" baseline="0" dirty="0" smtClean="0"/>
              <a:t> op </a:t>
            </a:r>
            <a:r>
              <a:rPr lang="en-US" baseline="0" dirty="0" err="1" smtClean="0"/>
              <a:t>dat</a:t>
            </a:r>
            <a:r>
              <a:rPr lang="en-US" baseline="0" dirty="0" smtClean="0"/>
              <a:t> moment </a:t>
            </a:r>
            <a:r>
              <a:rPr lang="en-US" baseline="0" dirty="0" err="1" smtClean="0"/>
              <a:t>sloeg</a:t>
            </a:r>
            <a:r>
              <a:rPr lang="en-US" baseline="0" dirty="0" smtClean="0"/>
              <a:t> Mohammed Ali toe </a:t>
            </a:r>
            <a:r>
              <a:rPr lang="en-US" baseline="0" dirty="0" err="1" smtClean="0"/>
              <a:t>voor</a:t>
            </a:r>
            <a:r>
              <a:rPr lang="en-US" baseline="0" dirty="0" smtClean="0"/>
              <a:t> </a:t>
            </a:r>
            <a:r>
              <a:rPr lang="en-US" baseline="0" dirty="0" err="1" smtClean="0"/>
              <a:t>optimaal</a:t>
            </a:r>
            <a:r>
              <a:rPr lang="en-US" baseline="0" dirty="0" smtClean="0"/>
              <a:t> effect. </a:t>
            </a:r>
            <a:endParaRPr lang="en-US" dirty="0"/>
          </a:p>
        </p:txBody>
      </p:sp>
    </p:spTree>
    <p:extLst>
      <p:ext uri="{BB962C8B-B14F-4D97-AF65-F5344CB8AC3E}">
        <p14:creationId xmlns:p14="http://schemas.microsoft.com/office/powerpoint/2010/main" val="168473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0F873-B151-4D24-8DC6-ABA014BE9C76}" type="slidenum">
              <a:rPr lang="nl-NL" smtClean="0"/>
              <a:t>15</a:t>
            </a:fld>
            <a:endParaRPr lang="nl-NL"/>
          </a:p>
        </p:txBody>
      </p:sp>
    </p:spTree>
    <p:extLst>
      <p:ext uri="{BB962C8B-B14F-4D97-AF65-F5344CB8AC3E}">
        <p14:creationId xmlns:p14="http://schemas.microsoft.com/office/powerpoint/2010/main" val="111052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waarschuwing:</a:t>
            </a:r>
            <a:r>
              <a:rPr lang="nl-NL" baseline="0" dirty="0" smtClean="0"/>
              <a:t> heel vaak bedenken we schitterende demonstraties of visualisaties. Die moeten wel tot perfect begrip leiden. Maar zo werkt het niet. Begrip moet altijd gecontroleerd worden en ook de beste demonstraties kunnen misconcepties opleveren.  Concept checks zijn een methode om snel begrip te controleren van veel leerlingen tegelijk.</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2</a:t>
            </a:fld>
            <a:endParaRPr lang="nl-NL"/>
          </a:p>
        </p:txBody>
      </p:sp>
    </p:spTree>
    <p:extLst>
      <p:ext uri="{BB962C8B-B14F-4D97-AF65-F5344CB8AC3E}">
        <p14:creationId xmlns:p14="http://schemas.microsoft.com/office/powerpoint/2010/main" val="324926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A90EBD4-5F5B-4D84-9156-CC3762A38C0D}" type="slidenum">
              <a:rPr kumimoji="0" lang="en-US" altLang="nl-NL" sz="1200"/>
              <a:pPr/>
              <a:t>3</a:t>
            </a:fld>
            <a:endParaRPr kumimoji="0" lang="en-US" altLang="nl-NL"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Scheider schreef dit naar</a:t>
            </a:r>
            <a:r>
              <a:rPr lang="nl-NL" altLang="nl-NL" baseline="0" dirty="0" smtClean="0"/>
              <a:t> analogie met de 10 geboden uit de bijbel. Dat het in natuurwetenschap om mentale beelden gaat, vond Einstein ook. Die zei van zichzelf dat hij dacht in beelden en dat de woorden pas kwamen wanneer hij zijn ideeen naar anderen moest communiceren. Scheider’s artikel verscheen in The Physics Teacher. Mijn vertaling is te vinden in een NVOX artikel: Berg, E. van den (2000). 27 Geboden voor docenten Natuurwetenschappen volgens Walt Scheider. NVOX, 25(9), 488-490. </a:t>
            </a:r>
            <a:endParaRPr lang="nl-NL" altLang="nl-NL" dirty="0" smtClean="0"/>
          </a:p>
        </p:txBody>
      </p:sp>
    </p:spTree>
    <p:extLst>
      <p:ext uri="{BB962C8B-B14F-4D97-AF65-F5344CB8AC3E}">
        <p14:creationId xmlns:p14="http://schemas.microsoft.com/office/powerpoint/2010/main" val="187172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dirty="0" smtClean="0"/>
              <a:t>Richard White (1988) Learning Science. London: Blackwell</a:t>
            </a:r>
            <a:r>
              <a:rPr lang="nl-NL" dirty="0" smtClean="0"/>
              <a:t>. White was natuurkunde docent in Australie en promoveerde op “geheugen” bij de bekende leerpsycholoog Gagne in de VS. Hij onderscheidde 7 verschillende geheugen elementen waarbij de drie in de slide belangrijk zijn in onderwijs exacte vakken. </a:t>
            </a:r>
            <a:r>
              <a:rPr lang="nl-NL" dirty="0" err="1" smtClean="0"/>
              <a:t>Propositions</a:t>
            </a:r>
            <a:r>
              <a:rPr lang="nl-NL" baseline="0" dirty="0" smtClean="0"/>
              <a:t> zijn stellingen, zeg maar zinnen uit leerboeken. Images staat voor impressies van de zintuigen, niet alleen visueel, maar ook geuren, voelen, en geluid. Episodes staat voor ervaringen, zeg maar </a:t>
            </a:r>
            <a:r>
              <a:rPr lang="nl-NL" i="1" baseline="0" dirty="0" smtClean="0"/>
              <a:t>videoclips in the mind</a:t>
            </a:r>
            <a:r>
              <a:rPr lang="nl-NL" baseline="0" dirty="0" smtClean="0"/>
              <a:t>. In een practicum of demonstratie proberen we “images” en “videoclips” te creëren in het geheugen die begrip ondersteunen. </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4</a:t>
            </a:fld>
            <a:endParaRPr lang="nl-NL"/>
          </a:p>
        </p:txBody>
      </p:sp>
    </p:spTree>
    <p:extLst>
      <p:ext uri="{BB962C8B-B14F-4D97-AF65-F5344CB8AC3E}">
        <p14:creationId xmlns:p14="http://schemas.microsoft.com/office/powerpoint/2010/main" val="13494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Dit zijn de belangrijkste rollen van demonstraties maar er is meer te bedenken. </a:t>
            </a:r>
            <a:r>
              <a:rPr lang="nl-NL" dirty="0" smtClean="0"/>
              <a:t>“Bewijzen” </a:t>
            </a:r>
            <a:r>
              <a:rPr lang="nl-NL" dirty="0" smtClean="0"/>
              <a:t>staat er niet bij. Je kunt de “waarheid” van natuurkundige wetten niet bewijzen met 1 demonstratie. Je kunt iets wel enigszins geloofwaardig maken,</a:t>
            </a:r>
            <a:r>
              <a:rPr lang="nl-NL" baseline="0" dirty="0" smtClean="0"/>
              <a:t> maar de belangrijkste rol van demonstraties is begrippen te visualiseren en illustreren om ze begrijpelijk te maken en begrippen te koppelen aan verschijnselen en </a:t>
            </a:r>
            <a:r>
              <a:rPr lang="nl-NL" i="1" baseline="0" dirty="0" smtClean="0"/>
              <a:t>heen-en-weer denken tussen verschijnselen en begrippen </a:t>
            </a:r>
            <a:r>
              <a:rPr lang="nl-NL" baseline="0" dirty="0" smtClean="0"/>
              <a:t>op gang te brengen.</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5</a:t>
            </a:fld>
            <a:endParaRPr lang="nl-NL"/>
          </a:p>
        </p:txBody>
      </p:sp>
    </p:spTree>
    <p:extLst>
      <p:ext uri="{BB962C8B-B14F-4D97-AF65-F5344CB8AC3E}">
        <p14:creationId xmlns:p14="http://schemas.microsoft.com/office/powerpoint/2010/main" val="374393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Zie </a:t>
            </a:r>
            <a:r>
              <a:rPr lang="nl-NL" dirty="0" err="1" smtClean="0"/>
              <a:t>ShowdeFysica</a:t>
            </a:r>
            <a:r>
              <a:rPr lang="nl-NL" dirty="0" smtClean="0"/>
              <a:t> voor complete uitleg..</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6</a:t>
            </a:fld>
            <a:endParaRPr lang="nl-NL"/>
          </a:p>
        </p:txBody>
      </p:sp>
    </p:spTree>
    <p:extLst>
      <p:ext uri="{BB962C8B-B14F-4D97-AF65-F5344CB8AC3E}">
        <p14:creationId xmlns:p14="http://schemas.microsoft.com/office/powerpoint/2010/main" val="32140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Zie </a:t>
            </a:r>
            <a:r>
              <a:rPr lang="nl-NL" dirty="0" err="1" smtClean="0"/>
              <a:t>ShowdeFysica</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7</a:t>
            </a:fld>
            <a:endParaRPr lang="nl-NL"/>
          </a:p>
        </p:txBody>
      </p:sp>
    </p:spTree>
    <p:extLst>
      <p:ext uri="{BB962C8B-B14F-4D97-AF65-F5344CB8AC3E}">
        <p14:creationId xmlns:p14="http://schemas.microsoft.com/office/powerpoint/2010/main" val="174350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Er was een mooie Java simulatie van Frank </a:t>
            </a:r>
            <a:r>
              <a:rPr lang="nl-NL" dirty="0" err="1" smtClean="0"/>
              <a:t>Schweickert</a:t>
            </a:r>
            <a:r>
              <a:rPr lang="nl-NL" dirty="0" smtClean="0"/>
              <a:t> waarin</a:t>
            </a:r>
            <a:r>
              <a:rPr lang="nl-NL" baseline="0" dirty="0" smtClean="0"/>
              <a:t> lichtstralen onder verschillende hoeken konden invallen, maar in de nieuwste versies van Java gaat het mis. Vandaar dat ik dit </a:t>
            </a:r>
            <a:r>
              <a:rPr lang="nl-NL" baseline="0" dirty="0" smtClean="0"/>
              <a:t>demonstreerde </a:t>
            </a:r>
            <a:r>
              <a:rPr lang="nl-NL" baseline="0" dirty="0" smtClean="0"/>
              <a:t>op een oude XP computer die ik al ruim 3 jaar niet gebruikt heb</a:t>
            </a:r>
            <a:r>
              <a:rPr lang="nl-NL" baseline="0" dirty="0" smtClean="0"/>
              <a:t>. De simulatie komt waarschijnlijk in het Woudschotenverslag. Op oude computers kan het goed gaan, op nieuwe misschien niet.</a:t>
            </a:r>
            <a:endParaRPr lang="nl-NL" dirty="0"/>
          </a:p>
        </p:txBody>
      </p:sp>
      <p:sp>
        <p:nvSpPr>
          <p:cNvPr id="4" name="Slide Number Placeholder 3"/>
          <p:cNvSpPr>
            <a:spLocks noGrp="1"/>
          </p:cNvSpPr>
          <p:nvPr>
            <p:ph type="sldNum" sz="quarter" idx="10"/>
          </p:nvPr>
        </p:nvSpPr>
        <p:spPr/>
        <p:txBody>
          <a:bodyPr/>
          <a:lstStyle/>
          <a:p>
            <a:fld id="{C740F873-B151-4D24-8DC6-ABA014BE9C76}" type="slidenum">
              <a:rPr lang="nl-NL" smtClean="0"/>
              <a:t>8</a:t>
            </a:fld>
            <a:endParaRPr lang="nl-NL"/>
          </a:p>
        </p:txBody>
      </p:sp>
    </p:spTree>
    <p:extLst>
      <p:ext uri="{BB962C8B-B14F-4D97-AF65-F5344CB8AC3E}">
        <p14:creationId xmlns:p14="http://schemas.microsoft.com/office/powerpoint/2010/main" val="337706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3735356-1778-4260-994A-F1B9C38DF1E2}" type="slidenum">
              <a:rPr kumimoji="0" lang="en-US" altLang="nl-NL" sz="1200"/>
              <a:pPr/>
              <a:t>9</a:t>
            </a:fld>
            <a:endParaRPr kumimoji="0" lang="en-US" altLang="nl-NL"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nl-NL" altLang="nl-NL" dirty="0" smtClean="0"/>
              <a:t>Vanuit het bekende begrip </a:t>
            </a:r>
            <a:r>
              <a:rPr lang="nl-NL" altLang="nl-NL" i="1" dirty="0" smtClean="0"/>
              <a:t>lineaire traagheid </a:t>
            </a:r>
            <a:r>
              <a:rPr lang="nl-NL" altLang="nl-NL" dirty="0" smtClean="0"/>
              <a:t>wordt toegewerkt naar het onbekende begrip </a:t>
            </a:r>
            <a:r>
              <a:rPr lang="nl-NL" altLang="nl-NL" i="1" dirty="0" smtClean="0"/>
              <a:t>rotatie traagheid</a:t>
            </a:r>
            <a:r>
              <a:rPr lang="nl-NL" altLang="nl-NL" dirty="0" smtClean="0"/>
              <a:t>. Traagheid benoemen als “weerstand tegen versnelling” helpt misschien om te begrijpen wat traagheid is in de natuurkunde. Het begrip traagheid wordt dus gekoppeld aan “weerstand tegen versnelling” en aan de beelden van de demonstratie.</a:t>
            </a:r>
          </a:p>
        </p:txBody>
      </p:sp>
    </p:spTree>
    <p:extLst>
      <p:ext uri="{BB962C8B-B14F-4D97-AF65-F5344CB8AC3E}">
        <p14:creationId xmlns:p14="http://schemas.microsoft.com/office/powerpoint/2010/main" val="278945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68A77655-3F4C-4D70-8E6A-65192BCC603B}" type="datetimeFigureOut">
              <a:rPr lang="nl-NL" smtClean="0"/>
              <a:t>25-12-2016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301597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8A77655-3F4C-4D70-8E6A-65192BCC603B}" type="datetimeFigureOut">
              <a:rPr lang="nl-NL" smtClean="0"/>
              <a:t>25-12-2016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346628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8A77655-3F4C-4D70-8E6A-65192BCC603B}" type="datetimeFigureOut">
              <a:rPr lang="nl-NL" smtClean="0"/>
              <a:t>25-12-2016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103464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nl-NL"/>
          </a:p>
        </p:txBody>
      </p:sp>
      <p:sp>
        <p:nvSpPr>
          <p:cNvPr id="3" name="Online Image Placeholder 2"/>
          <p:cNvSpPr>
            <a:spLocks noGrp="1"/>
          </p:cNvSpPr>
          <p:nvPr>
            <p:ph type="clipArt" sz="half" idx="1"/>
          </p:nvPr>
        </p:nvSpPr>
        <p:spPr>
          <a:xfrm>
            <a:off x="685800" y="1981200"/>
            <a:ext cx="3810000" cy="4114800"/>
          </a:xfrm>
        </p:spPr>
        <p:txBody>
          <a:bodyPr/>
          <a:lstStyle/>
          <a:p>
            <a:pPr lvl="0"/>
            <a:endParaRPr lang="nl-NL"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8"/>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10"/>
          <p:cNvSpPr>
            <a:spLocks noGrp="1" noChangeArrowheads="1"/>
          </p:cNvSpPr>
          <p:nvPr>
            <p:ph type="sldNum" sz="quarter" idx="12"/>
          </p:nvPr>
        </p:nvSpPr>
        <p:spPr>
          <a:ln/>
        </p:spPr>
        <p:txBody>
          <a:bodyPr/>
          <a:lstStyle>
            <a:lvl1pPr>
              <a:defRPr/>
            </a:lvl1pPr>
          </a:lstStyle>
          <a:p>
            <a:pPr>
              <a:defRPr/>
            </a:pPr>
            <a:endParaRPr lang="nl-NL" altLang="nl-NL"/>
          </a:p>
        </p:txBody>
      </p:sp>
    </p:spTree>
    <p:extLst>
      <p:ext uri="{BB962C8B-B14F-4D97-AF65-F5344CB8AC3E}">
        <p14:creationId xmlns:p14="http://schemas.microsoft.com/office/powerpoint/2010/main" val="390329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009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8606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528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7784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175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067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4150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8A77655-3F4C-4D70-8E6A-65192BCC603B}" type="datetimeFigureOut">
              <a:rPr lang="nl-NL" smtClean="0"/>
              <a:t>25-12-2016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9488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57141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2652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44476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055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77655-3F4C-4D70-8E6A-65192BCC603B}" type="datetimeFigureOut">
              <a:rPr lang="nl-NL" smtClean="0"/>
              <a:t>25-12-2016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48609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68A77655-3F4C-4D70-8E6A-65192BCC603B}" type="datetimeFigureOut">
              <a:rPr lang="nl-NL" smtClean="0"/>
              <a:t>25-12-2016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116749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68A77655-3F4C-4D70-8E6A-65192BCC603B}" type="datetimeFigureOut">
              <a:rPr lang="nl-NL" smtClean="0"/>
              <a:t>25-12-2016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14607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68A77655-3F4C-4D70-8E6A-65192BCC603B}" type="datetimeFigureOut">
              <a:rPr lang="nl-NL" smtClean="0"/>
              <a:t>25-12-2016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411746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77655-3F4C-4D70-8E6A-65192BCC603B}" type="datetimeFigureOut">
              <a:rPr lang="nl-NL" smtClean="0"/>
              <a:t>25-12-2016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7573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77655-3F4C-4D70-8E6A-65192BCC603B}" type="datetimeFigureOut">
              <a:rPr lang="nl-NL" smtClean="0"/>
              <a:t>25-12-2016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243325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77655-3F4C-4D70-8E6A-65192BCC603B}" type="datetimeFigureOut">
              <a:rPr lang="nl-NL" smtClean="0"/>
              <a:t>25-12-2016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F1F6464-AA27-4573-99F6-83F6D2BD661C}" type="slidenum">
              <a:rPr lang="nl-NL" smtClean="0"/>
              <a:t>‹#›</a:t>
            </a:fld>
            <a:endParaRPr lang="nl-NL"/>
          </a:p>
        </p:txBody>
      </p:sp>
    </p:spTree>
    <p:extLst>
      <p:ext uri="{BB962C8B-B14F-4D97-AF65-F5344CB8AC3E}">
        <p14:creationId xmlns:p14="http://schemas.microsoft.com/office/powerpoint/2010/main" val="178458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77655-3F4C-4D70-8E6A-65192BCC603B}" type="datetimeFigureOut">
              <a:rPr lang="nl-NL" smtClean="0"/>
              <a:t>25-12-2016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F6464-AA27-4573-99F6-83F6D2BD661C}" type="slidenum">
              <a:rPr lang="nl-NL" smtClean="0"/>
              <a:t>‹#›</a:t>
            </a:fld>
            <a:endParaRPr lang="nl-NL"/>
          </a:p>
        </p:txBody>
      </p:sp>
    </p:spTree>
    <p:extLst>
      <p:ext uri="{BB962C8B-B14F-4D97-AF65-F5344CB8AC3E}">
        <p14:creationId xmlns:p14="http://schemas.microsoft.com/office/powerpoint/2010/main" val="8626299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67BD5-9FBC-4875-A5FF-FB6CEE0B5100}" type="datetimeFigureOut">
              <a:rPr lang="en-US" smtClean="0">
                <a:solidFill>
                  <a:prstClr val="white">
                    <a:tint val="75000"/>
                  </a:prstClr>
                </a:solidFill>
              </a:rPr>
              <a:pPr/>
              <a:t>12/25/2016</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991F1-7216-4E30-A8B4-7F9D9343002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915304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268760"/>
            <a:ext cx="4824536" cy="1470025"/>
          </a:xfrm>
        </p:spPr>
        <p:txBody>
          <a:bodyPr>
            <a:normAutofit fontScale="90000"/>
          </a:bodyPr>
          <a:lstStyle/>
          <a:p>
            <a:r>
              <a:rPr lang="nl-NL" sz="5300" dirty="0" err="1" smtClean="0"/>
              <a:t>ShowdeFysica</a:t>
            </a:r>
            <a:r>
              <a:rPr lang="nl-NL" sz="5300" dirty="0" smtClean="0"/>
              <a:t>: natuurkunde laat je zien!</a:t>
            </a:r>
            <a:br>
              <a:rPr lang="nl-NL" sz="5300" dirty="0" smtClean="0"/>
            </a:br>
            <a:r>
              <a:rPr lang="nl-NL" dirty="0"/>
              <a:t/>
            </a:r>
            <a:br>
              <a:rPr lang="nl-NL" dirty="0"/>
            </a:br>
            <a:r>
              <a:rPr lang="nl-NL" sz="2800" dirty="0" smtClean="0"/>
              <a:t>Woudschoten 2016</a:t>
            </a:r>
            <a:endParaRPr lang="nl-NL" dirty="0"/>
          </a:p>
        </p:txBody>
      </p:sp>
      <p:sp>
        <p:nvSpPr>
          <p:cNvPr id="3" name="Subtitle 2"/>
          <p:cNvSpPr>
            <a:spLocks noGrp="1"/>
          </p:cNvSpPr>
          <p:nvPr>
            <p:ph type="subTitle" idx="1"/>
          </p:nvPr>
        </p:nvSpPr>
        <p:spPr>
          <a:xfrm>
            <a:off x="539552" y="4941168"/>
            <a:ext cx="6400800" cy="1270992"/>
          </a:xfrm>
        </p:spPr>
        <p:txBody>
          <a:bodyPr>
            <a:normAutofit/>
          </a:bodyPr>
          <a:lstStyle/>
          <a:p>
            <a:r>
              <a:rPr lang="nl-NL" sz="2400" dirty="0" smtClean="0"/>
              <a:t>Ineke Frederik, Kirsten </a:t>
            </a:r>
            <a:r>
              <a:rPr lang="nl-NL" sz="2400" dirty="0" err="1" smtClean="0"/>
              <a:t>Stadermann</a:t>
            </a:r>
            <a:r>
              <a:rPr lang="nl-NL" sz="2400" dirty="0" smtClean="0"/>
              <a:t>, Ed van den Berg, Leo te Brinke, Peter Dekkers, Wim Sonneveld, Wouter Spaan, Maarten van </a:t>
            </a:r>
            <a:r>
              <a:rPr lang="nl-NL" sz="2400" dirty="0" err="1" smtClean="0"/>
              <a:t>Woerkom</a:t>
            </a:r>
            <a:endParaRPr lang="nl-NL"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0"/>
            <a:ext cx="3634071" cy="4874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4077072"/>
            <a:ext cx="3489289" cy="369332"/>
          </a:xfrm>
          <a:prstGeom prst="rect">
            <a:avLst/>
          </a:prstGeom>
          <a:noFill/>
        </p:spPr>
        <p:txBody>
          <a:bodyPr wrap="none" rtlCol="0">
            <a:spAutoFit/>
          </a:bodyPr>
          <a:lstStyle/>
          <a:p>
            <a:r>
              <a:rPr lang="nl-NL" dirty="0" smtClean="0">
                <a:solidFill>
                  <a:srgbClr val="FFFF00"/>
                </a:solidFill>
              </a:rPr>
              <a:t>Met aantekeningen onder de slides</a:t>
            </a:r>
            <a:endParaRPr lang="nl-NL" dirty="0">
              <a:solidFill>
                <a:srgbClr val="FFFF00"/>
              </a:solidFill>
            </a:endParaRPr>
          </a:p>
        </p:txBody>
      </p:sp>
    </p:spTree>
    <p:extLst>
      <p:ext uri="{BB962C8B-B14F-4D97-AF65-F5344CB8AC3E}">
        <p14:creationId xmlns:p14="http://schemas.microsoft.com/office/powerpoint/2010/main" val="157793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Didactiek</a:t>
            </a:r>
            <a:endParaRPr lang="nl-NL" dirty="0"/>
          </a:p>
        </p:txBody>
      </p:sp>
      <p:sp>
        <p:nvSpPr>
          <p:cNvPr id="3" name="Content Placeholder 2"/>
          <p:cNvSpPr>
            <a:spLocks noGrp="1"/>
          </p:cNvSpPr>
          <p:nvPr>
            <p:ph idx="1"/>
          </p:nvPr>
        </p:nvSpPr>
        <p:spPr/>
        <p:txBody>
          <a:bodyPr>
            <a:normAutofit lnSpcReduction="10000"/>
          </a:bodyPr>
          <a:lstStyle/>
          <a:p>
            <a:r>
              <a:rPr lang="nl-NL" dirty="0" smtClean="0"/>
              <a:t>Traagheid definiëren als “weerstand tegen versnelling“</a:t>
            </a:r>
          </a:p>
          <a:p>
            <a:r>
              <a:rPr lang="nl-NL" dirty="0" smtClean="0"/>
              <a:t>Gaan van bekende </a:t>
            </a:r>
            <a:r>
              <a:rPr lang="nl-NL" u="sng" dirty="0" smtClean="0"/>
              <a:t>lineaire</a:t>
            </a:r>
            <a:r>
              <a:rPr lang="nl-NL" dirty="0" smtClean="0"/>
              <a:t> traagheid naar onbekende </a:t>
            </a:r>
            <a:r>
              <a:rPr lang="nl-NL" u="sng" dirty="0" smtClean="0"/>
              <a:t>rotatie</a:t>
            </a:r>
            <a:r>
              <a:rPr lang="nl-NL" dirty="0" smtClean="0"/>
              <a:t>traagheid</a:t>
            </a:r>
          </a:p>
          <a:p>
            <a:r>
              <a:rPr lang="nl-NL" dirty="0" smtClean="0"/>
              <a:t>Spanning en aandacht door glas bijna van tafel te laten vallen</a:t>
            </a:r>
          </a:p>
          <a:p>
            <a:r>
              <a:rPr lang="nl-NL" dirty="0" smtClean="0"/>
              <a:t>Rol van lengte en van zwaartepunt</a:t>
            </a:r>
          </a:p>
          <a:p>
            <a:r>
              <a:rPr lang="nl-NL" dirty="0" smtClean="0"/>
              <a:t>Dagelijkse voorwerpen en illustraties (bv wc papier)</a:t>
            </a:r>
            <a:endParaRPr lang="nl-NL" dirty="0"/>
          </a:p>
        </p:txBody>
      </p:sp>
    </p:spTree>
    <p:extLst>
      <p:ext uri="{BB962C8B-B14F-4D97-AF65-F5344CB8AC3E}">
        <p14:creationId xmlns:p14="http://schemas.microsoft.com/office/powerpoint/2010/main" val="397476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Afscheuren van wc rol</a:t>
            </a:r>
            <a:endParaRPr lang="nl-NL" dirty="0"/>
          </a:p>
        </p:txBody>
      </p:sp>
      <p:sp>
        <p:nvSpPr>
          <p:cNvPr id="5" name="Tijdelijke aanduiding voor inhoud 4"/>
          <p:cNvSpPr>
            <a:spLocks noGrp="1"/>
          </p:cNvSpPr>
          <p:nvPr>
            <p:ph idx="1"/>
          </p:nvPr>
        </p:nvSpPr>
        <p:spPr/>
        <p:txBody>
          <a:bodyPr/>
          <a:lstStyle/>
          <a:p>
            <a:pPr marL="0" indent="0">
              <a:buNone/>
            </a:pPr>
            <a:r>
              <a:rPr lang="nl-NL" dirty="0" smtClean="0"/>
              <a:t>Met </a:t>
            </a:r>
            <a:r>
              <a:rPr lang="nl-NL" dirty="0" smtClean="0"/>
              <a:t>één hand:</a:t>
            </a:r>
            <a:endParaRPr lang="nl-NL" dirty="0" smtClean="0"/>
          </a:p>
          <a:p>
            <a:r>
              <a:rPr lang="nl-NL" dirty="0" smtClean="0"/>
              <a:t>gaat </a:t>
            </a:r>
            <a:r>
              <a:rPr lang="nl-NL" dirty="0" smtClean="0"/>
              <a:t>goed bij volle rol</a:t>
            </a:r>
          </a:p>
          <a:p>
            <a:r>
              <a:rPr lang="nl-NL" dirty="0" smtClean="0"/>
              <a:t>gaat </a:t>
            </a:r>
            <a:r>
              <a:rPr lang="nl-NL" dirty="0" smtClean="0"/>
              <a:t>mis bij rol die bijna op is</a:t>
            </a:r>
          </a:p>
          <a:p>
            <a:endParaRPr lang="nl-NL" dirty="0"/>
          </a:p>
          <a:p>
            <a:pPr marL="0" indent="0" algn="ctr">
              <a:buNone/>
            </a:pPr>
            <a:r>
              <a:rPr lang="nl-NL" sz="4400" dirty="0" smtClean="0">
                <a:solidFill>
                  <a:srgbClr val="FFFF00"/>
                </a:solidFill>
              </a:rPr>
              <a:t>Rotatietraagheid!</a:t>
            </a:r>
            <a:endParaRPr lang="nl-NL" sz="4400" dirty="0">
              <a:solidFill>
                <a:srgbClr val="FFFF00"/>
              </a:solidFill>
            </a:endParaRPr>
          </a:p>
        </p:txBody>
      </p:sp>
    </p:spTree>
    <p:extLst>
      <p:ext uri="{BB962C8B-B14F-4D97-AF65-F5344CB8AC3E}">
        <p14:creationId xmlns:p14="http://schemas.microsoft.com/office/powerpoint/2010/main" val="108908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rmAutofit fontScale="90000"/>
          </a:bodyPr>
          <a:lstStyle/>
          <a:p>
            <a:pPr>
              <a:defRPr/>
            </a:pPr>
            <a:r>
              <a:rPr lang="en-US" altLang="nl-NL" smtClean="0"/>
              <a:t>TOETS: Wie is gemakkelijker in evenwicht te houden, moeder of dochter?</a:t>
            </a:r>
          </a:p>
        </p:txBody>
      </p:sp>
      <p:sp>
        <p:nvSpPr>
          <p:cNvPr id="9219" name="Rectangle 3"/>
          <p:cNvSpPr>
            <a:spLocks noChangeArrowheads="1"/>
          </p:cNvSpPr>
          <p:nvPr/>
        </p:nvSpPr>
        <p:spPr bwMode="auto">
          <a:xfrm>
            <a:off x="1676400" y="3657600"/>
            <a:ext cx="76200" cy="2209800"/>
          </a:xfrm>
          <a:prstGeom prst="rect">
            <a:avLst/>
          </a:prstGeom>
          <a:solidFill>
            <a:schemeClr val="tx2">
              <a:lumMod val="50000"/>
            </a:schemeClr>
          </a:solidFill>
          <a:ln w="9525">
            <a:solidFill>
              <a:schemeClr val="tx1"/>
            </a:solidFill>
            <a:miter lim="800000"/>
            <a:headEnd/>
            <a:tailEnd/>
          </a:ln>
          <a:effec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nl-NL" altLang="nl-NL"/>
          </a:p>
        </p:txBody>
      </p:sp>
      <p:sp>
        <p:nvSpPr>
          <p:cNvPr id="9220" name="Oval 4"/>
          <p:cNvSpPr>
            <a:spLocks noChangeArrowheads="1"/>
          </p:cNvSpPr>
          <p:nvPr/>
        </p:nvSpPr>
        <p:spPr bwMode="auto">
          <a:xfrm>
            <a:off x="1600200" y="2819400"/>
            <a:ext cx="304800" cy="762000"/>
          </a:xfrm>
          <a:prstGeom prst="ellipse">
            <a:avLst/>
          </a:prstGeom>
          <a:solidFill>
            <a:srgbClr val="00B0F0"/>
          </a:solidFill>
          <a:ln w="9525">
            <a:solidFill>
              <a:schemeClr val="tx1"/>
            </a:solidFill>
            <a:round/>
            <a:headEnd/>
            <a:tailEnd/>
          </a:ln>
          <a:effec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nl-NL" altLang="nl-NL"/>
          </a:p>
        </p:txBody>
      </p:sp>
      <p:sp>
        <p:nvSpPr>
          <p:cNvPr id="9221" name="Line 5"/>
          <p:cNvSpPr>
            <a:spLocks noChangeShapeType="1"/>
          </p:cNvSpPr>
          <p:nvPr/>
        </p:nvSpPr>
        <p:spPr bwMode="auto">
          <a:xfrm flipH="1">
            <a:off x="1447800" y="3505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2" name="Line 6"/>
          <p:cNvSpPr>
            <a:spLocks noChangeShapeType="1"/>
          </p:cNvSpPr>
          <p:nvPr/>
        </p:nvSpPr>
        <p:spPr bwMode="auto">
          <a:xfrm>
            <a:off x="1447800" y="3657600"/>
            <a:ext cx="152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3" name="Oval 7"/>
          <p:cNvSpPr>
            <a:spLocks noChangeArrowheads="1"/>
          </p:cNvSpPr>
          <p:nvPr/>
        </p:nvSpPr>
        <p:spPr bwMode="auto">
          <a:xfrm>
            <a:off x="1600200" y="2514600"/>
            <a:ext cx="152400" cy="304800"/>
          </a:xfrm>
          <a:prstGeom prst="ellipse">
            <a:avLst/>
          </a:prstGeom>
          <a:solidFill>
            <a:srgbClr val="00B0F0"/>
          </a:solidFill>
          <a:ln w="9525">
            <a:solidFill>
              <a:schemeClr val="tx1"/>
            </a:solidFill>
            <a:round/>
            <a:headEnd/>
            <a:tailEnd/>
          </a:ln>
          <a:effec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nl-NL" altLang="nl-NL"/>
          </a:p>
        </p:txBody>
      </p:sp>
      <p:sp>
        <p:nvSpPr>
          <p:cNvPr id="9224" name="Rectangle 8"/>
          <p:cNvSpPr>
            <a:spLocks noChangeArrowheads="1"/>
          </p:cNvSpPr>
          <p:nvPr/>
        </p:nvSpPr>
        <p:spPr bwMode="auto">
          <a:xfrm>
            <a:off x="6400800" y="3733800"/>
            <a:ext cx="76200" cy="2209800"/>
          </a:xfrm>
          <a:prstGeom prst="rect">
            <a:avLst/>
          </a:prstGeom>
          <a:solidFill>
            <a:schemeClr val="tx2">
              <a:lumMod val="50000"/>
            </a:schemeClr>
          </a:solidFill>
          <a:ln w="9525">
            <a:solidFill>
              <a:schemeClr val="tx1"/>
            </a:solidFill>
            <a:miter lim="800000"/>
            <a:headEnd/>
            <a:tailEnd/>
          </a:ln>
          <a:effec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nl-NL" altLang="nl-NL"/>
          </a:p>
        </p:txBody>
      </p:sp>
      <p:sp>
        <p:nvSpPr>
          <p:cNvPr id="9225" name="Oval 9"/>
          <p:cNvSpPr>
            <a:spLocks noChangeArrowheads="1"/>
          </p:cNvSpPr>
          <p:nvPr/>
        </p:nvSpPr>
        <p:spPr bwMode="auto">
          <a:xfrm>
            <a:off x="6172200" y="2514600"/>
            <a:ext cx="457200" cy="1143000"/>
          </a:xfrm>
          <a:prstGeom prst="ellipse">
            <a:avLst/>
          </a:prstGeom>
          <a:solidFill>
            <a:srgbClr val="00B0F0"/>
          </a:solidFill>
          <a:ln w="9525">
            <a:solidFill>
              <a:schemeClr val="tx1"/>
            </a:solidFill>
            <a:round/>
            <a:headEnd/>
            <a:tailEnd/>
          </a:ln>
          <a:effec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nl-NL" altLang="nl-NL"/>
          </a:p>
        </p:txBody>
      </p:sp>
      <p:sp>
        <p:nvSpPr>
          <p:cNvPr id="9226" name="Oval 10"/>
          <p:cNvSpPr>
            <a:spLocks noChangeArrowheads="1"/>
          </p:cNvSpPr>
          <p:nvPr/>
        </p:nvSpPr>
        <p:spPr bwMode="auto">
          <a:xfrm>
            <a:off x="6248400" y="2057400"/>
            <a:ext cx="304800" cy="457200"/>
          </a:xfrm>
          <a:prstGeom prst="ellipse">
            <a:avLst/>
          </a:prstGeom>
          <a:solidFill>
            <a:srgbClr val="00B0F0"/>
          </a:solidFill>
          <a:ln w="9525">
            <a:solidFill>
              <a:schemeClr val="tx1"/>
            </a:solidFill>
            <a:round/>
            <a:headEnd/>
            <a:tailEnd/>
          </a:ln>
          <a:effectLst/>
        </p:spPr>
        <p:txBody>
          <a:bodyPr wrap="none" anchor="ct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endParaRPr lang="nl-NL" altLang="nl-NL"/>
          </a:p>
        </p:txBody>
      </p:sp>
      <p:sp>
        <p:nvSpPr>
          <p:cNvPr id="9227" name="Line 11"/>
          <p:cNvSpPr>
            <a:spLocks noChangeShapeType="1"/>
          </p:cNvSpPr>
          <p:nvPr/>
        </p:nvSpPr>
        <p:spPr bwMode="auto">
          <a:xfrm flipH="1">
            <a:off x="6019800" y="3581400"/>
            <a:ext cx="304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8" name="Line 12"/>
          <p:cNvSpPr>
            <a:spLocks noChangeShapeType="1"/>
          </p:cNvSpPr>
          <p:nvPr/>
        </p:nvSpPr>
        <p:spPr bwMode="auto">
          <a:xfrm>
            <a:off x="6019800" y="38862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9" name="Line 13"/>
          <p:cNvSpPr>
            <a:spLocks noChangeShapeType="1"/>
          </p:cNvSpPr>
          <p:nvPr/>
        </p:nvSpPr>
        <p:spPr bwMode="auto">
          <a:xfrm flipH="1">
            <a:off x="1447800" y="4114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0" name="Line 14"/>
          <p:cNvSpPr>
            <a:spLocks noChangeShapeType="1"/>
          </p:cNvSpPr>
          <p:nvPr/>
        </p:nvSpPr>
        <p:spPr bwMode="auto">
          <a:xfrm flipH="1">
            <a:off x="6172200" y="43434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31" name="Text Box 15"/>
          <p:cNvSpPr txBox="1">
            <a:spLocks noChangeArrowheads="1"/>
          </p:cNvSpPr>
          <p:nvPr/>
        </p:nvSpPr>
        <p:spPr bwMode="auto">
          <a:xfrm>
            <a:off x="2133600" y="2819400"/>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50000"/>
              </a:spcBef>
            </a:pPr>
            <a:r>
              <a:rPr kumimoji="0" lang="en-US" altLang="nl-NL" sz="4400"/>
              <a:t>dochter</a:t>
            </a:r>
          </a:p>
        </p:txBody>
      </p:sp>
      <p:sp>
        <p:nvSpPr>
          <p:cNvPr id="9232" name="Text Box 16"/>
          <p:cNvSpPr txBox="1">
            <a:spLocks noChangeArrowheads="1"/>
          </p:cNvSpPr>
          <p:nvPr/>
        </p:nvSpPr>
        <p:spPr bwMode="auto">
          <a:xfrm>
            <a:off x="6842125" y="2690813"/>
            <a:ext cx="18589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nl-NL" sz="4400"/>
              <a:t>moeder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0"/>
            <a:ext cx="9144000" cy="1295400"/>
          </a:xfrm>
        </p:spPr>
        <p:txBody>
          <a:bodyPr/>
          <a:lstStyle/>
          <a:p>
            <a:r>
              <a:rPr lang="en-US" sz="4000" dirty="0" smtClean="0">
                <a:solidFill>
                  <a:srgbClr val="FFFF00"/>
                </a:solidFill>
              </a:rPr>
              <a:t>De </a:t>
            </a:r>
            <a:r>
              <a:rPr lang="en-US" sz="4000" dirty="0" err="1" smtClean="0">
                <a:solidFill>
                  <a:srgbClr val="FFFF00"/>
                </a:solidFill>
              </a:rPr>
              <a:t>kracht</a:t>
            </a:r>
            <a:r>
              <a:rPr lang="en-US" sz="4000" dirty="0" smtClean="0">
                <a:solidFill>
                  <a:srgbClr val="FFFF00"/>
                </a:solidFill>
              </a:rPr>
              <a:t> van </a:t>
            </a:r>
            <a:r>
              <a:rPr lang="en-US" sz="4000" dirty="0" err="1" smtClean="0">
                <a:solidFill>
                  <a:srgbClr val="FFFF00"/>
                </a:solidFill>
              </a:rPr>
              <a:t>begrippen</a:t>
            </a:r>
            <a:r>
              <a:rPr lang="en-US" sz="4000" dirty="0" smtClean="0">
                <a:solidFill>
                  <a:srgbClr val="FFFF00"/>
                </a:solidFill>
              </a:rPr>
              <a:t>: </a:t>
            </a:r>
            <a:r>
              <a:rPr lang="en-US" sz="4000" dirty="0" err="1" smtClean="0">
                <a:solidFill>
                  <a:srgbClr val="FFFF00"/>
                </a:solidFill>
              </a:rPr>
              <a:t>vallend</a:t>
            </a:r>
            <a:r>
              <a:rPr lang="en-US" sz="4000" dirty="0" smtClean="0">
                <a:solidFill>
                  <a:srgbClr val="FFFF00"/>
                </a:solidFill>
              </a:rPr>
              <a:t> </a:t>
            </a:r>
            <a:r>
              <a:rPr lang="en-US" sz="4000" dirty="0" err="1" smtClean="0">
                <a:solidFill>
                  <a:srgbClr val="FFFF00"/>
                </a:solidFill>
              </a:rPr>
              <a:t>ei</a:t>
            </a:r>
            <a:endParaRPr lang="en-US" sz="4000" dirty="0"/>
          </a:p>
        </p:txBody>
      </p:sp>
      <p:sp>
        <p:nvSpPr>
          <p:cNvPr id="211971" name="Rectangle 3"/>
          <p:cNvSpPr>
            <a:spLocks noGrp="1" noChangeArrowheads="1"/>
          </p:cNvSpPr>
          <p:nvPr>
            <p:ph type="body" idx="1"/>
          </p:nvPr>
        </p:nvSpPr>
        <p:spPr>
          <a:xfrm>
            <a:off x="228600" y="1295400"/>
            <a:ext cx="4572000" cy="4876800"/>
          </a:xfrm>
        </p:spPr>
        <p:txBody>
          <a:bodyPr>
            <a:normAutofit fontScale="92500"/>
          </a:bodyPr>
          <a:lstStyle/>
          <a:p>
            <a:pPr marL="0" indent="0">
              <a:lnSpc>
                <a:spcPct val="90000"/>
              </a:lnSpc>
              <a:buFont typeface="Wingdings" pitchFamily="2" charset="2"/>
              <a:buNone/>
            </a:pPr>
            <a:r>
              <a:rPr lang="en-US" sz="3600" dirty="0"/>
              <a:t>Trial and error </a:t>
            </a:r>
            <a:r>
              <a:rPr lang="en-US" sz="3600" dirty="0" smtClean="0"/>
              <a:t>of </a:t>
            </a:r>
            <a:r>
              <a:rPr lang="en-US" sz="3600" dirty="0" err="1" smtClean="0"/>
              <a:t>basisbegrippen</a:t>
            </a:r>
            <a:r>
              <a:rPr lang="en-US" sz="3600" dirty="0" smtClean="0"/>
              <a:t>?</a:t>
            </a:r>
            <a:endParaRPr lang="en-US" sz="3600" dirty="0"/>
          </a:p>
          <a:p>
            <a:pPr marL="0" indent="0">
              <a:lnSpc>
                <a:spcPct val="90000"/>
              </a:lnSpc>
              <a:buFont typeface="Wingdings" pitchFamily="2" charset="2"/>
              <a:buNone/>
            </a:pPr>
            <a:endParaRPr lang="en-US" sz="3600" dirty="0"/>
          </a:p>
          <a:p>
            <a:pPr marL="0" indent="0">
              <a:lnSpc>
                <a:spcPct val="90000"/>
              </a:lnSpc>
            </a:pPr>
            <a:r>
              <a:rPr lang="nl-NL" sz="3600" dirty="0" smtClean="0"/>
              <a:t>Spreiden van kracht</a:t>
            </a:r>
            <a:endParaRPr lang="en-US" sz="3600" dirty="0"/>
          </a:p>
          <a:p>
            <a:pPr marL="0" indent="0">
              <a:lnSpc>
                <a:spcPct val="90000"/>
              </a:lnSpc>
            </a:pPr>
            <a:r>
              <a:rPr lang="en-US" sz="3600" dirty="0" err="1" smtClean="0"/>
              <a:t>Toename</a:t>
            </a:r>
            <a:r>
              <a:rPr lang="en-US" sz="3600" dirty="0" smtClean="0"/>
              <a:t> </a:t>
            </a:r>
            <a:r>
              <a:rPr lang="en-US" sz="3600" dirty="0" err="1" smtClean="0"/>
              <a:t>remafstand</a:t>
            </a:r>
            <a:r>
              <a:rPr lang="en-US" sz="3600" i="1" dirty="0" smtClean="0"/>
              <a:t> “s”</a:t>
            </a:r>
            <a:endParaRPr lang="en-US" sz="3600" i="1" dirty="0"/>
          </a:p>
          <a:p>
            <a:pPr lvl="1">
              <a:lnSpc>
                <a:spcPct val="90000"/>
              </a:lnSpc>
            </a:pPr>
            <a:r>
              <a:rPr lang="en-US" sz="3200" dirty="0">
                <a:sym typeface="Symbol" pitchFamily="18" charset="2"/>
              </a:rPr>
              <a:t> (½ mv</a:t>
            </a:r>
            <a:r>
              <a:rPr lang="en-US" sz="3200" baseline="30000" dirty="0">
                <a:sym typeface="Symbol" pitchFamily="18" charset="2"/>
              </a:rPr>
              <a:t>2</a:t>
            </a:r>
            <a:r>
              <a:rPr lang="en-US" sz="3200" dirty="0">
                <a:sym typeface="Symbol" pitchFamily="18" charset="2"/>
              </a:rPr>
              <a:t>) = F. </a:t>
            </a:r>
            <a:r>
              <a:rPr lang="en-US" sz="3200" dirty="0" smtClean="0">
                <a:sym typeface="Symbol" pitchFamily="18" charset="2"/>
              </a:rPr>
              <a:t>s</a:t>
            </a:r>
          </a:p>
          <a:p>
            <a:pPr marL="174625" lvl="1" indent="0">
              <a:lnSpc>
                <a:spcPct val="90000"/>
              </a:lnSpc>
              <a:buNone/>
            </a:pPr>
            <a:endParaRPr lang="en-US" sz="3200" dirty="0" smtClean="0">
              <a:sym typeface="Symbol" pitchFamily="18" charset="2"/>
            </a:endParaRPr>
          </a:p>
          <a:p>
            <a:pPr marL="174625" lvl="1" indent="0">
              <a:lnSpc>
                <a:spcPct val="90000"/>
              </a:lnSpc>
              <a:buNone/>
            </a:pPr>
            <a:r>
              <a:rPr lang="en-US" sz="3200" dirty="0" smtClean="0">
                <a:sym typeface="Symbol" pitchFamily="18" charset="2"/>
              </a:rPr>
              <a:t>Of </a:t>
            </a:r>
            <a:r>
              <a:rPr lang="en-US" sz="3200" dirty="0" err="1" smtClean="0">
                <a:sym typeface="Symbol" pitchFamily="18" charset="2"/>
              </a:rPr>
              <a:t>toename</a:t>
            </a:r>
            <a:r>
              <a:rPr lang="en-US" sz="3200" dirty="0" smtClean="0">
                <a:sym typeface="Symbol" pitchFamily="18" charset="2"/>
              </a:rPr>
              <a:t> </a:t>
            </a:r>
            <a:r>
              <a:rPr lang="en-US" sz="3200" dirty="0" err="1" smtClean="0">
                <a:sym typeface="Symbol" pitchFamily="18" charset="2"/>
              </a:rPr>
              <a:t>remtijd</a:t>
            </a:r>
            <a:r>
              <a:rPr lang="en-US" sz="3200" dirty="0" smtClean="0">
                <a:sym typeface="Symbol" pitchFamily="18" charset="2"/>
              </a:rPr>
              <a:t> “t”: </a:t>
            </a:r>
          </a:p>
          <a:p>
            <a:pPr lvl="1">
              <a:lnSpc>
                <a:spcPct val="90000"/>
              </a:lnSpc>
            </a:pPr>
            <a:r>
              <a:rPr lang="en-US" sz="3200" dirty="0" smtClean="0">
                <a:sym typeface="Symbol" pitchFamily="18" charset="2"/>
              </a:rPr>
              <a:t> </a:t>
            </a:r>
            <a:r>
              <a:rPr lang="en-US" sz="3200" dirty="0">
                <a:sym typeface="Symbol" pitchFamily="18" charset="2"/>
              </a:rPr>
              <a:t>(mv) = F. t</a:t>
            </a:r>
          </a:p>
          <a:p>
            <a:pPr marL="0" indent="0">
              <a:lnSpc>
                <a:spcPct val="90000"/>
              </a:lnSpc>
              <a:buFont typeface="Wingdings" pitchFamily="2" charset="2"/>
              <a:buNone/>
            </a:pPr>
            <a:endParaRPr lang="en-US" sz="3600" dirty="0"/>
          </a:p>
        </p:txBody>
      </p:sp>
      <p:pic>
        <p:nvPicPr>
          <p:cNvPr id="211972" name="Picture 4" descr="Figuur1x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325" y="2209800"/>
            <a:ext cx="3876675" cy="366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19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197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1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0"/>
            <a:ext cx="3505200" cy="1431925"/>
          </a:xfrm>
        </p:spPr>
        <p:txBody>
          <a:bodyPr/>
          <a:lstStyle/>
          <a:p>
            <a:r>
              <a:rPr lang="en-US" dirty="0" err="1" smtClean="0"/>
              <a:t>Generaliseren</a:t>
            </a:r>
            <a:endParaRPr lang="en-US" dirty="0"/>
          </a:p>
        </p:txBody>
      </p:sp>
      <p:sp>
        <p:nvSpPr>
          <p:cNvPr id="214019" name="Rectangle 3"/>
          <p:cNvSpPr>
            <a:spLocks noGrp="1" noChangeArrowheads="1"/>
          </p:cNvSpPr>
          <p:nvPr>
            <p:ph type="body" idx="1"/>
          </p:nvPr>
        </p:nvSpPr>
        <p:spPr>
          <a:xfrm>
            <a:off x="152400" y="1981200"/>
            <a:ext cx="3886200" cy="4114800"/>
          </a:xfrm>
        </p:spPr>
        <p:txBody>
          <a:bodyPr/>
          <a:lstStyle/>
          <a:p>
            <a:r>
              <a:rPr lang="en-US" dirty="0" err="1" smtClean="0"/>
              <a:t>veligheidsgordel</a:t>
            </a:r>
            <a:endParaRPr lang="en-US" dirty="0"/>
          </a:p>
          <a:p>
            <a:r>
              <a:rPr lang="en-US" dirty="0" err="1" smtClean="0"/>
              <a:t>Kreukelzone</a:t>
            </a:r>
            <a:endParaRPr lang="en-US" dirty="0"/>
          </a:p>
          <a:p>
            <a:r>
              <a:rPr lang="en-US" dirty="0" smtClean="0"/>
              <a:t>Helm</a:t>
            </a:r>
            <a:endParaRPr lang="en-US" dirty="0"/>
          </a:p>
          <a:p>
            <a:r>
              <a:rPr lang="en-US" dirty="0" err="1" smtClean="0"/>
              <a:t>Basketbal</a:t>
            </a:r>
            <a:endParaRPr lang="en-US" dirty="0"/>
          </a:p>
          <a:p>
            <a:r>
              <a:rPr lang="en-US" dirty="0" err="1" smtClean="0"/>
              <a:t>Voetbal</a:t>
            </a:r>
            <a:endParaRPr lang="en-US" dirty="0"/>
          </a:p>
          <a:p>
            <a:r>
              <a:rPr lang="en-US" dirty="0" err="1" smtClean="0"/>
              <a:t>Boksen</a:t>
            </a:r>
            <a:endParaRPr lang="en-US" dirty="0"/>
          </a:p>
        </p:txBody>
      </p:sp>
      <p:pic>
        <p:nvPicPr>
          <p:cNvPr id="214020" name="Picture 4" descr="figuu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963" y="3886200"/>
            <a:ext cx="4364037" cy="2292350"/>
          </a:xfrm>
          <a:prstGeom prst="rect">
            <a:avLst/>
          </a:prstGeom>
          <a:noFill/>
          <a:extLst>
            <a:ext uri="{909E8E84-426E-40DD-AFC4-6F175D3DCCD1}">
              <a14:hiddenFill xmlns:a14="http://schemas.microsoft.com/office/drawing/2010/main">
                <a:solidFill>
                  <a:srgbClr val="FFFFFF"/>
                </a:solidFill>
              </a14:hiddenFill>
            </a:ext>
          </a:extLst>
        </p:spPr>
      </p:pic>
      <p:pic>
        <p:nvPicPr>
          <p:cNvPr id="214021" name="Picture 5" descr="hewitt_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0"/>
            <a:ext cx="5267325" cy="380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Bestellen?</a:t>
            </a:r>
            <a:endParaRPr lang="en-US" dirty="0"/>
          </a:p>
        </p:txBody>
      </p:sp>
      <p:sp>
        <p:nvSpPr>
          <p:cNvPr id="3" name="Content Placeholder 2"/>
          <p:cNvSpPr>
            <a:spLocks noGrp="1"/>
          </p:cNvSpPr>
          <p:nvPr>
            <p:ph idx="1"/>
          </p:nvPr>
        </p:nvSpPr>
        <p:spPr>
          <a:xfrm>
            <a:off x="392276" y="1690871"/>
            <a:ext cx="7886700" cy="4351338"/>
          </a:xfrm>
        </p:spPr>
        <p:txBody>
          <a:bodyPr/>
          <a:lstStyle/>
          <a:p>
            <a:pPr marL="0" indent="0">
              <a:buNone/>
            </a:pPr>
            <a:r>
              <a:rPr lang="nl-NL" dirty="0" smtClean="0"/>
              <a:t>Via NVON-webwinkel</a:t>
            </a:r>
          </a:p>
          <a:p>
            <a:pPr marL="0" indent="0">
              <a:buNone/>
            </a:pPr>
            <a:endParaRPr lang="nl-NL" dirty="0" smtClean="0"/>
          </a:p>
          <a:p>
            <a:pPr marL="0" indent="0">
              <a:buNone/>
            </a:pPr>
            <a:r>
              <a:rPr lang="nl-NL" dirty="0" smtClean="0"/>
              <a:t>Leden 16 euro</a:t>
            </a:r>
          </a:p>
          <a:p>
            <a:pPr marL="0" indent="0">
              <a:buNone/>
            </a:pPr>
            <a:r>
              <a:rPr lang="nl-NL" dirty="0"/>
              <a:t>N</a:t>
            </a:r>
            <a:r>
              <a:rPr lang="nl-NL" dirty="0" smtClean="0"/>
              <a:t>iet-leden 24 euro</a:t>
            </a:r>
          </a:p>
          <a:p>
            <a:pPr marL="0" indent="0">
              <a:buNone/>
            </a:pPr>
            <a:endParaRPr lang="nl-NL" dirty="0"/>
          </a:p>
          <a:p>
            <a:pPr marL="0" indent="0">
              <a:buNone/>
            </a:pPr>
            <a:r>
              <a:rPr lang="nl-NL" dirty="0" smtClean="0"/>
              <a:t>Deel 1 sinds april 2015</a:t>
            </a:r>
          </a:p>
          <a:p>
            <a:pPr marL="0" indent="0">
              <a:buNone/>
            </a:pPr>
            <a:r>
              <a:rPr lang="nl-NL" dirty="0" smtClean="0"/>
              <a:t>Deel 2 </a:t>
            </a:r>
            <a:r>
              <a:rPr lang="nl-NL" smtClean="0"/>
              <a:t>december </a:t>
            </a:r>
            <a:r>
              <a:rPr lang="nl-NL" smtClean="0"/>
              <a:t>2017</a:t>
            </a:r>
            <a:endParaRPr lang="nl-NL" dirty="0" smtClean="0"/>
          </a:p>
          <a:p>
            <a:pPr marL="0" indent="0">
              <a:buNone/>
            </a:pPr>
            <a:endParaRPr lang="nl-NL" dirty="0"/>
          </a:p>
          <a:p>
            <a:pPr marL="0" indent="0">
              <a:buNone/>
            </a:pPr>
            <a:endParaRPr lang="nl-NL" dirty="0"/>
          </a:p>
        </p:txBody>
      </p:sp>
      <p:pic>
        <p:nvPicPr>
          <p:cNvPr id="4" name="Picture 3"/>
          <p:cNvPicPr>
            <a:picLocks noChangeAspect="1"/>
          </p:cNvPicPr>
          <p:nvPr/>
        </p:nvPicPr>
        <p:blipFill>
          <a:blip r:embed="rId3"/>
          <a:stretch>
            <a:fillRect/>
          </a:stretch>
        </p:blipFill>
        <p:spPr>
          <a:xfrm>
            <a:off x="5136775" y="1727657"/>
            <a:ext cx="3222999" cy="4543435"/>
          </a:xfrm>
          <a:prstGeom prst="rect">
            <a:avLst/>
          </a:prstGeom>
        </p:spPr>
      </p:pic>
    </p:spTree>
    <p:extLst>
      <p:ext uri="{BB962C8B-B14F-4D97-AF65-F5344CB8AC3E}">
        <p14:creationId xmlns:p14="http://schemas.microsoft.com/office/powerpoint/2010/main" val="1972998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Programma</a:t>
            </a:r>
            <a:endParaRPr lang="nl-NL"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nl-NL" dirty="0" smtClean="0"/>
              <a:t>Inleiding</a:t>
            </a:r>
          </a:p>
          <a:p>
            <a:pPr marL="514350" indent="-514350">
              <a:buFont typeface="+mj-lt"/>
              <a:buAutoNum type="arabicPeriod"/>
            </a:pPr>
            <a:r>
              <a:rPr lang="nl-NL" dirty="0" smtClean="0"/>
              <a:t>Demonstraties door auteurs</a:t>
            </a:r>
          </a:p>
          <a:p>
            <a:pPr marL="514350" indent="-514350">
              <a:buFont typeface="+mj-lt"/>
              <a:buAutoNum type="arabicPeriod"/>
            </a:pPr>
            <a:endParaRPr lang="nl-NL" dirty="0"/>
          </a:p>
          <a:p>
            <a:pPr marL="0" indent="0">
              <a:buNone/>
            </a:pPr>
            <a:r>
              <a:rPr lang="nl-NL" dirty="0" smtClean="0">
                <a:solidFill>
                  <a:srgbClr val="FFFF00"/>
                </a:solidFill>
              </a:rPr>
              <a:t>WAARSCHUWING: Wij als docenten vinden demonstraties altijd zeer overtuigend, maar controleer altijd of het kernidee is overgekomen met een </a:t>
            </a:r>
            <a:r>
              <a:rPr lang="nl-NL" dirty="0" smtClean="0">
                <a:solidFill>
                  <a:srgbClr val="FFFF00"/>
                </a:solidFill>
              </a:rPr>
              <a:t>concept </a:t>
            </a:r>
            <a:r>
              <a:rPr lang="nl-NL" dirty="0" smtClean="0">
                <a:solidFill>
                  <a:srgbClr val="FFFF00"/>
                </a:solidFill>
              </a:rPr>
              <a:t>check!!</a:t>
            </a:r>
            <a:endParaRPr lang="nl-NL" dirty="0">
              <a:solidFill>
                <a:srgbClr val="FFFF00"/>
              </a:solidFill>
            </a:endParaRPr>
          </a:p>
        </p:txBody>
      </p:sp>
    </p:spTree>
    <p:extLst>
      <p:ext uri="{BB962C8B-B14F-4D97-AF65-F5344CB8AC3E}">
        <p14:creationId xmlns:p14="http://schemas.microsoft.com/office/powerpoint/2010/main" val="413054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normAutofit fontScale="90000"/>
          </a:bodyPr>
          <a:lstStyle/>
          <a:p>
            <a:pPr>
              <a:defRPr/>
            </a:pPr>
            <a:r>
              <a:rPr lang="en-US" altLang="nl-NL" smtClean="0"/>
              <a:t>Uit 27 geboden voor natuurkunde docenten (Scheider, 1980)</a:t>
            </a:r>
          </a:p>
        </p:txBody>
      </p:sp>
      <p:sp>
        <p:nvSpPr>
          <p:cNvPr id="11267" name="Rectangle 3"/>
          <p:cNvSpPr>
            <a:spLocks noGrp="1" noChangeArrowheads="1"/>
          </p:cNvSpPr>
          <p:nvPr>
            <p:ph type="body" idx="1"/>
          </p:nvPr>
        </p:nvSpPr>
        <p:spPr>
          <a:xfrm>
            <a:off x="838200" y="2209800"/>
            <a:ext cx="7772400" cy="4343400"/>
          </a:xfrm>
        </p:spPr>
        <p:txBody>
          <a:bodyPr/>
          <a:lstStyle/>
          <a:p>
            <a:pPr>
              <a:buFont typeface="Wingdings" panose="05000000000000000000" pitchFamily="2" charset="2"/>
              <a:buNone/>
            </a:pPr>
            <a:r>
              <a:rPr lang="en-US" altLang="nl-NL" b="0" smtClean="0"/>
              <a:t>1. </a:t>
            </a:r>
            <a:r>
              <a:rPr lang="nl-NL" altLang="nl-NL" sz="3600" b="0" smtClean="0">
                <a:cs typeface="Times New Roman" panose="02020603050405020304" pitchFamily="18" charset="0"/>
              </a:rPr>
              <a:t>Gij zult geen woorden onderwijzen, behalve als deze helpen mentale beelden te vormen waarin kennis en begrip wonen.</a:t>
            </a:r>
            <a:endParaRPr lang="en-US" altLang="nl-NL" sz="3600" b="0" smtClean="0">
              <a:cs typeface="Times New Roman" panose="02020603050405020304" pitchFamily="18" charset="0"/>
            </a:endParaRPr>
          </a:p>
          <a:p>
            <a:pPr>
              <a:buFont typeface="Wingdings" panose="05000000000000000000" pitchFamily="2" charset="2"/>
              <a:buNone/>
            </a:pPr>
            <a:r>
              <a:rPr lang="en-US" altLang="nl-NL" sz="3600" b="0" smtClean="0">
                <a:solidFill>
                  <a:srgbClr val="FFFF66"/>
                </a:solidFill>
              </a:rPr>
              <a:t>Kennis wordt opgeslagen in beelden, niet in woorden.</a:t>
            </a:r>
            <a:r>
              <a:rPr lang="en-US" altLang="nl-NL" b="0" smtClean="0"/>
              <a:t/>
            </a:r>
            <a:br>
              <a:rPr lang="en-US" altLang="nl-NL" b="0" smtClean="0"/>
            </a:br>
            <a:endParaRPr lang="en-US" altLang="nl-NL" b="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Geheugen elementen (White, 1989)</a:t>
            </a:r>
            <a:endParaRPr lang="nl-NL" dirty="0"/>
          </a:p>
        </p:txBody>
      </p:sp>
      <p:sp>
        <p:nvSpPr>
          <p:cNvPr id="3" name="Content Placeholder 2"/>
          <p:cNvSpPr>
            <a:spLocks noGrp="1"/>
          </p:cNvSpPr>
          <p:nvPr>
            <p:ph idx="1"/>
          </p:nvPr>
        </p:nvSpPr>
        <p:spPr/>
        <p:txBody>
          <a:bodyPr>
            <a:normAutofit/>
          </a:bodyPr>
          <a:lstStyle/>
          <a:p>
            <a:r>
              <a:rPr lang="nl-NL" dirty="0" smtClean="0"/>
              <a:t>Propositions (stellingen)</a:t>
            </a:r>
          </a:p>
          <a:p>
            <a:r>
              <a:rPr lang="nl-NL" dirty="0" smtClean="0"/>
              <a:t>Images (impressies van zintuigen, geur, geluid, gevoel, beeld)</a:t>
            </a:r>
          </a:p>
          <a:p>
            <a:r>
              <a:rPr lang="nl-NL" dirty="0" smtClean="0"/>
              <a:t>Episodes (verhalen, video clips in the mind)</a:t>
            </a:r>
          </a:p>
          <a:p>
            <a:endParaRPr lang="nl-NL" dirty="0"/>
          </a:p>
          <a:p>
            <a:endParaRPr lang="nl-NL" dirty="0"/>
          </a:p>
        </p:txBody>
      </p:sp>
    </p:spTree>
    <p:extLst>
      <p:ext uri="{BB962C8B-B14F-4D97-AF65-F5344CB8AC3E}">
        <p14:creationId xmlns:p14="http://schemas.microsoft.com/office/powerpoint/2010/main" val="130256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Rol van demonstraties</a:t>
            </a:r>
            <a:endParaRPr lang="nl-NL"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nl-NL" b="1" dirty="0">
                <a:solidFill>
                  <a:srgbClr val="FFFF00"/>
                </a:solidFill>
              </a:rPr>
              <a:t>Visualiseren</a:t>
            </a:r>
          </a:p>
          <a:p>
            <a:pPr marL="514350" indent="-514350">
              <a:buFont typeface="+mj-lt"/>
              <a:buAutoNum type="arabicPeriod"/>
            </a:pPr>
            <a:r>
              <a:rPr lang="nl-NL" b="1" dirty="0">
                <a:solidFill>
                  <a:srgbClr val="FFFF00"/>
                </a:solidFill>
              </a:rPr>
              <a:t>Illustreren</a:t>
            </a:r>
          </a:p>
          <a:p>
            <a:pPr marL="514350" indent="-514350">
              <a:buFont typeface="+mj-lt"/>
              <a:buAutoNum type="arabicPeriod"/>
            </a:pPr>
            <a:r>
              <a:rPr lang="nl-NL" b="1" dirty="0" smtClean="0">
                <a:solidFill>
                  <a:srgbClr val="FFFF00"/>
                </a:solidFill>
              </a:rPr>
              <a:t>Episodes creëren (videoclips in the mind)</a:t>
            </a:r>
          </a:p>
          <a:p>
            <a:pPr marL="514350" indent="-514350">
              <a:buFont typeface="+mj-lt"/>
              <a:buAutoNum type="arabicPeriod"/>
            </a:pPr>
            <a:r>
              <a:rPr lang="nl-NL" dirty="0" smtClean="0"/>
              <a:t>Motiveren</a:t>
            </a:r>
          </a:p>
          <a:p>
            <a:pPr marL="514350" indent="-514350">
              <a:buFont typeface="+mj-lt"/>
              <a:buAutoNum type="arabicPeriod"/>
            </a:pPr>
            <a:r>
              <a:rPr lang="nl-NL" dirty="0" smtClean="0"/>
              <a:t>Onderzoeken</a:t>
            </a:r>
          </a:p>
          <a:p>
            <a:pPr marL="514350" indent="-514350">
              <a:buFont typeface="+mj-lt"/>
              <a:buAutoNum type="arabicPeriod"/>
            </a:pPr>
            <a:r>
              <a:rPr lang="nl-NL" dirty="0">
                <a:solidFill>
                  <a:srgbClr val="FFFF00"/>
                </a:solidFill>
              </a:rPr>
              <a:t>Oefenen in heen-en-weer denken tussen begrippen en verschijnselen, tussen beelden en ervaringen en begrippen</a:t>
            </a:r>
          </a:p>
          <a:p>
            <a:pPr marL="514350" indent="-514350">
              <a:buFont typeface="+mj-lt"/>
              <a:buAutoNum type="arabicPeriod"/>
            </a:pPr>
            <a:r>
              <a:rPr lang="nl-NL" dirty="0" smtClean="0"/>
              <a:t>Redeneren met bewijsmateriaal (bv. PEOE)</a:t>
            </a:r>
          </a:p>
        </p:txBody>
      </p:sp>
    </p:spTree>
    <p:extLst>
      <p:ext uri="{BB962C8B-B14F-4D97-AF65-F5344CB8AC3E}">
        <p14:creationId xmlns:p14="http://schemas.microsoft.com/office/powerpoint/2010/main" val="408992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Spectrum</a:t>
            </a:r>
            <a:endParaRPr lang="nl-NL"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484784"/>
            <a:ext cx="6040133" cy="4525963"/>
          </a:xfrm>
        </p:spPr>
      </p:pic>
    </p:spTree>
    <p:extLst>
      <p:ext uri="{BB962C8B-B14F-4D97-AF65-F5344CB8AC3E}">
        <p14:creationId xmlns:p14="http://schemas.microsoft.com/office/powerpoint/2010/main" val="3797174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Elementen van uitleg</a:t>
            </a:r>
            <a:endParaRPr lang="nl-NL" dirty="0"/>
          </a:p>
        </p:txBody>
      </p:sp>
      <p:sp>
        <p:nvSpPr>
          <p:cNvPr id="3" name="Content Placeholder 2"/>
          <p:cNvSpPr>
            <a:spLocks noGrp="1"/>
          </p:cNvSpPr>
          <p:nvPr>
            <p:ph idx="1"/>
          </p:nvPr>
        </p:nvSpPr>
        <p:spPr/>
        <p:txBody>
          <a:bodyPr>
            <a:normAutofit fontScale="85000" lnSpcReduction="20000"/>
          </a:bodyPr>
          <a:lstStyle/>
          <a:p>
            <a:pPr marL="0" indent="0">
              <a:buNone/>
            </a:pPr>
            <a:r>
              <a:rPr lang="nl-NL" dirty="0" smtClean="0">
                <a:solidFill>
                  <a:srgbClr val="FFFF00"/>
                </a:solidFill>
              </a:rPr>
              <a:t>Waarom spectrum?</a:t>
            </a:r>
          </a:p>
          <a:p>
            <a:r>
              <a:rPr lang="nl-NL" dirty="0" smtClean="0"/>
              <a:t>Het effect komt van een nauwe strook licht van NAAST de waterbak</a:t>
            </a:r>
          </a:p>
          <a:p>
            <a:r>
              <a:rPr lang="nl-NL" dirty="0"/>
              <a:t>Het water vormt een </a:t>
            </a:r>
            <a:r>
              <a:rPr lang="nl-NL" dirty="0" smtClean="0"/>
              <a:t>prisma</a:t>
            </a:r>
            <a:r>
              <a:rPr lang="nl-NL" dirty="0" smtClean="0"/>
              <a:t>, lichtstralen komen van de zijkant binnen en gaan door het wateroppervlak naar buiten</a:t>
            </a:r>
          </a:p>
          <a:p>
            <a:pPr marL="0" indent="0">
              <a:buNone/>
            </a:pPr>
            <a:r>
              <a:rPr lang="nl-NL" dirty="0" smtClean="0">
                <a:solidFill>
                  <a:srgbClr val="FFFF00"/>
                </a:solidFill>
              </a:rPr>
              <a:t>Waarom boog vorm?</a:t>
            </a:r>
            <a:endParaRPr lang="nl-NL" dirty="0">
              <a:solidFill>
                <a:srgbClr val="FFFF00"/>
              </a:solidFill>
            </a:endParaRPr>
          </a:p>
          <a:p>
            <a:r>
              <a:rPr lang="nl-NL" dirty="0" smtClean="0"/>
              <a:t>Lichtstralen </a:t>
            </a:r>
            <a:r>
              <a:rPr lang="nl-NL" dirty="0"/>
              <a:t>van de </a:t>
            </a:r>
            <a:r>
              <a:rPr lang="nl-NL" dirty="0" err="1"/>
              <a:t>Fresnel</a:t>
            </a:r>
            <a:r>
              <a:rPr lang="nl-NL" dirty="0"/>
              <a:t> </a:t>
            </a:r>
            <a:r>
              <a:rPr lang="nl-NL" dirty="0" smtClean="0"/>
              <a:t>lens van de OHP vormen </a:t>
            </a:r>
            <a:r>
              <a:rPr lang="nl-NL" dirty="0"/>
              <a:t>een kegel</a:t>
            </a:r>
          </a:p>
          <a:p>
            <a:r>
              <a:rPr lang="nl-NL" dirty="0" smtClean="0"/>
              <a:t>Stralen in het midden zijn steil en aan de uiteinden minder steil</a:t>
            </a:r>
          </a:p>
          <a:p>
            <a:endParaRPr lang="nl-NL" dirty="0"/>
          </a:p>
        </p:txBody>
      </p:sp>
    </p:spTree>
    <p:extLst>
      <p:ext uri="{BB962C8B-B14F-4D97-AF65-F5344CB8AC3E}">
        <p14:creationId xmlns:p14="http://schemas.microsoft.com/office/powerpoint/2010/main" val="335381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Java simulatie (Frank Schweickert)</a:t>
            </a:r>
            <a:endParaRPr lang="nl-NL" dirty="0"/>
          </a:p>
        </p:txBody>
      </p:sp>
      <p:pic>
        <p:nvPicPr>
          <p:cNvPr id="2050" name="Picture 2" descr="K:\Artikelen\ShowdeFysica\Eindversies\01_FS_4.t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6768" y="1600200"/>
            <a:ext cx="53104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6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35496" y="228600"/>
            <a:ext cx="9108504" cy="1143000"/>
          </a:xfrm>
        </p:spPr>
        <p:txBody>
          <a:bodyPr>
            <a:normAutofit/>
          </a:bodyPr>
          <a:lstStyle/>
          <a:p>
            <a:pPr>
              <a:defRPr/>
            </a:pPr>
            <a:r>
              <a:rPr lang="en-US" altLang="nl-NL" dirty="0" err="1" smtClean="0"/>
              <a:t>Traagheid</a:t>
            </a:r>
            <a:r>
              <a:rPr lang="en-US" altLang="nl-NL" dirty="0" smtClean="0"/>
              <a:t>: </a:t>
            </a:r>
            <a:r>
              <a:rPr lang="en-US" altLang="nl-NL" dirty="0" err="1" smtClean="0"/>
              <a:t>translatie</a:t>
            </a:r>
            <a:r>
              <a:rPr lang="en-US" altLang="nl-NL" dirty="0" smtClean="0"/>
              <a:t> </a:t>
            </a:r>
            <a:r>
              <a:rPr lang="en-US" altLang="nl-NL" dirty="0" err="1" smtClean="0"/>
              <a:t>en</a:t>
            </a:r>
            <a:r>
              <a:rPr lang="en-US" altLang="nl-NL" dirty="0" smtClean="0"/>
              <a:t> </a:t>
            </a:r>
            <a:r>
              <a:rPr lang="en-US" altLang="nl-NL" dirty="0" err="1" smtClean="0"/>
              <a:t>rotatie</a:t>
            </a:r>
            <a:endParaRPr lang="en-US" altLang="nl-NL" dirty="0" smtClean="0"/>
          </a:p>
        </p:txBody>
      </p:sp>
      <p:pic>
        <p:nvPicPr>
          <p:cNvPr id="7171" name="Picture 5" descr="Copy of Reehorst 004"/>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533400" y="1447800"/>
            <a:ext cx="3810000" cy="2857500"/>
          </a:xfrm>
        </p:spPr>
      </p:pic>
      <p:graphicFrame>
        <p:nvGraphicFramePr>
          <p:cNvPr id="7172" name="Object 7"/>
          <p:cNvGraphicFramePr>
            <a:graphicFrameLocks noChangeAspect="1"/>
          </p:cNvGraphicFramePr>
          <p:nvPr>
            <p:extLst>
              <p:ext uri="{D42A27DB-BD31-4B8C-83A1-F6EECF244321}">
                <p14:modId xmlns:p14="http://schemas.microsoft.com/office/powerpoint/2010/main" val="458147833"/>
              </p:ext>
            </p:extLst>
          </p:nvPr>
        </p:nvGraphicFramePr>
        <p:xfrm>
          <a:off x="5546632" y="1484784"/>
          <a:ext cx="2759168" cy="3265016"/>
        </p:xfrm>
        <a:graphic>
          <a:graphicData uri="http://schemas.openxmlformats.org/presentationml/2006/ole">
            <mc:AlternateContent xmlns:mc="http://schemas.openxmlformats.org/markup-compatibility/2006">
              <mc:Choice xmlns:v="urn:schemas-microsoft-com:vml" Requires="v">
                <p:oleObj spid="_x0000_s1059" name="Clip" r:id="rId5" imgW="14628571" imgH="19504762" progId="MS_ClipArt_Gallery.5">
                  <p:embed/>
                </p:oleObj>
              </mc:Choice>
              <mc:Fallback>
                <p:oleObj name="Clip" r:id="rId5" imgW="14628571" imgH="19504762"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6632" y="1484784"/>
                        <a:ext cx="2759168" cy="3265016"/>
                      </a:xfrm>
                      <a:prstGeom prst="rect">
                        <a:avLst/>
                      </a:prstGeom>
                      <a:noFill/>
                      <a:ln>
                        <a:noFill/>
                      </a:ln>
                      <a:effectLst/>
                      <a:extLst/>
                    </p:spPr>
                  </p:pic>
                </p:oleObj>
              </mc:Fallback>
            </mc:AlternateContent>
          </a:graphicData>
        </a:graphic>
      </p:graphicFrame>
      <p:sp>
        <p:nvSpPr>
          <p:cNvPr id="7173" name="Text Box 8"/>
          <p:cNvSpPr txBox="1">
            <a:spLocks noChangeArrowheads="1"/>
          </p:cNvSpPr>
          <p:nvPr/>
        </p:nvSpPr>
        <p:spPr bwMode="auto">
          <a:xfrm>
            <a:off x="381000" y="4495800"/>
            <a:ext cx="39687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n-US" altLang="nl-NL" sz="3600">
                <a:solidFill>
                  <a:srgbClr val="FFFF00"/>
                </a:solidFill>
              </a:rPr>
              <a:t>Lineaire traagheid</a:t>
            </a:r>
            <a:r>
              <a:rPr kumimoji="0" lang="en-US" altLang="nl-NL" sz="3600"/>
              <a:t>: </a:t>
            </a:r>
          </a:p>
          <a:p>
            <a:r>
              <a:rPr kumimoji="0" lang="en-US" altLang="nl-NL" sz="3600"/>
              <a:t>“Weerstand” tegen </a:t>
            </a:r>
          </a:p>
          <a:p>
            <a:r>
              <a:rPr kumimoji="0" lang="en-US" altLang="nl-NL" sz="3600"/>
              <a:t>Lineaire versnelling </a:t>
            </a:r>
          </a:p>
          <a:p>
            <a:endParaRPr lang="en-US" altLang="nl-NL" sz="3600"/>
          </a:p>
        </p:txBody>
      </p:sp>
      <p:sp>
        <p:nvSpPr>
          <p:cNvPr id="7174" name="Text Box 9"/>
          <p:cNvSpPr txBox="1">
            <a:spLocks noChangeArrowheads="1"/>
          </p:cNvSpPr>
          <p:nvPr/>
        </p:nvSpPr>
        <p:spPr bwMode="auto">
          <a:xfrm>
            <a:off x="5394325" y="4921250"/>
            <a:ext cx="36512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nl-NL" sz="3600" dirty="0" err="1">
                <a:solidFill>
                  <a:srgbClr val="FFFF00"/>
                </a:solidFill>
              </a:rPr>
              <a:t>Rotatie</a:t>
            </a:r>
            <a:r>
              <a:rPr lang="en-US" altLang="nl-NL" sz="3600" dirty="0">
                <a:solidFill>
                  <a:srgbClr val="FFFF00"/>
                </a:solidFill>
              </a:rPr>
              <a:t> </a:t>
            </a:r>
            <a:r>
              <a:rPr lang="en-US" altLang="nl-NL" sz="3600" dirty="0" err="1">
                <a:solidFill>
                  <a:srgbClr val="FFFF00"/>
                </a:solidFill>
              </a:rPr>
              <a:t>traagheid</a:t>
            </a:r>
            <a:r>
              <a:rPr lang="en-US" altLang="nl-NL" sz="3600" dirty="0"/>
              <a:t>: </a:t>
            </a:r>
          </a:p>
          <a:p>
            <a:r>
              <a:rPr lang="en-US" altLang="nl-NL" sz="3600" dirty="0"/>
              <a:t>“</a:t>
            </a:r>
            <a:r>
              <a:rPr lang="en-US" altLang="nl-NL" sz="3600" dirty="0" err="1"/>
              <a:t>weerstand</a:t>
            </a:r>
            <a:r>
              <a:rPr lang="en-US" altLang="nl-NL" sz="3600" dirty="0"/>
              <a:t>” </a:t>
            </a:r>
            <a:r>
              <a:rPr lang="en-US" altLang="nl-NL" sz="3600" dirty="0" err="1"/>
              <a:t>tegen</a:t>
            </a:r>
            <a:endParaRPr lang="en-US" altLang="nl-NL" sz="3600" dirty="0"/>
          </a:p>
          <a:p>
            <a:r>
              <a:rPr lang="en-US" altLang="nl-NL" sz="3600" dirty="0" err="1"/>
              <a:t>Rotatie</a:t>
            </a:r>
            <a:r>
              <a:rPr lang="en-US" altLang="nl-NL" sz="3600" dirty="0"/>
              <a:t> </a:t>
            </a:r>
            <a:r>
              <a:rPr lang="en-US" altLang="nl-NL" sz="3600" dirty="0" err="1"/>
              <a:t>versnelling</a:t>
            </a:r>
            <a:endParaRPr lang="en-US" altLang="nl-NL"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1276</Words>
  <Application>Microsoft Office PowerPoint</Application>
  <PresentationFormat>On-screen Show (4:3)</PresentationFormat>
  <Paragraphs>104</Paragraphs>
  <Slides>15</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1_Office Theme</vt:lpstr>
      <vt:lpstr>Clip</vt:lpstr>
      <vt:lpstr>ShowdeFysica: natuurkunde laat je zien!  Woudschoten 2016</vt:lpstr>
      <vt:lpstr>Programma</vt:lpstr>
      <vt:lpstr>Uit 27 geboden voor natuurkunde docenten (Scheider, 1980)</vt:lpstr>
      <vt:lpstr>Geheugen elementen (White, 1989)</vt:lpstr>
      <vt:lpstr>Rol van demonstraties</vt:lpstr>
      <vt:lpstr>Spectrum</vt:lpstr>
      <vt:lpstr>Elementen van uitleg</vt:lpstr>
      <vt:lpstr>Java simulatie (Frank Schweickert)</vt:lpstr>
      <vt:lpstr>Traagheid: translatie en rotatie</vt:lpstr>
      <vt:lpstr>Didactiek</vt:lpstr>
      <vt:lpstr>Afscheuren van wc rol</vt:lpstr>
      <vt:lpstr>TOETS: Wie is gemakkelijker in evenwicht te houden, moeder of dochter?</vt:lpstr>
      <vt:lpstr>De kracht van begrippen: vallend ei</vt:lpstr>
      <vt:lpstr>Generaliseren</vt:lpstr>
      <vt:lpstr>Bestellen?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Broekzak demonstraties</dc:title>
  <dc:creator>Ed van den Berg</dc:creator>
  <cp:lastModifiedBy>Ed van den Berg</cp:lastModifiedBy>
  <cp:revision>75</cp:revision>
  <cp:lastPrinted>2016-01-07T11:52:56Z</cp:lastPrinted>
  <dcterms:created xsi:type="dcterms:W3CDTF">2015-04-03T06:57:35Z</dcterms:created>
  <dcterms:modified xsi:type="dcterms:W3CDTF">2016-12-25T09:04:13Z</dcterms:modified>
</cp:coreProperties>
</file>